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  <p:sldMasterId id="2147483821" r:id="rId2"/>
  </p:sldMasterIdLst>
  <p:notesMasterIdLst>
    <p:notesMasterId r:id="rId40"/>
  </p:notesMasterIdLst>
  <p:sldIdLst>
    <p:sldId id="809" r:id="rId3"/>
    <p:sldId id="806" r:id="rId4"/>
    <p:sldId id="810" r:id="rId5"/>
    <p:sldId id="812" r:id="rId6"/>
    <p:sldId id="827" r:id="rId7"/>
    <p:sldId id="811" r:id="rId8"/>
    <p:sldId id="818" r:id="rId9"/>
    <p:sldId id="826" r:id="rId10"/>
    <p:sldId id="825" r:id="rId11"/>
    <p:sldId id="864" r:id="rId12"/>
    <p:sldId id="863" r:id="rId13"/>
    <p:sldId id="821" r:id="rId14"/>
    <p:sldId id="824" r:id="rId15"/>
    <p:sldId id="833" r:id="rId16"/>
    <p:sldId id="842" r:id="rId17"/>
    <p:sldId id="834" r:id="rId18"/>
    <p:sldId id="835" r:id="rId19"/>
    <p:sldId id="837" r:id="rId20"/>
    <p:sldId id="862" r:id="rId21"/>
    <p:sldId id="839" r:id="rId22"/>
    <p:sldId id="836" r:id="rId23"/>
    <p:sldId id="838" r:id="rId24"/>
    <p:sldId id="840" r:id="rId25"/>
    <p:sldId id="841" r:id="rId26"/>
    <p:sldId id="843" r:id="rId27"/>
    <p:sldId id="844" r:id="rId28"/>
    <p:sldId id="845" r:id="rId29"/>
    <p:sldId id="846" r:id="rId30"/>
    <p:sldId id="847" r:id="rId31"/>
    <p:sldId id="860" r:id="rId32"/>
    <p:sldId id="848" r:id="rId33"/>
    <p:sldId id="849" r:id="rId34"/>
    <p:sldId id="850" r:id="rId35"/>
    <p:sldId id="851" r:id="rId36"/>
    <p:sldId id="854" r:id="rId37"/>
    <p:sldId id="855" r:id="rId38"/>
    <p:sldId id="685" r:id="rId39"/>
  </p:sldIdLst>
  <p:sldSz cx="9144000" cy="6858000" type="screen4x3"/>
  <p:notesSz cx="6797675" cy="9926638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8" autoAdjust="0"/>
    <p:restoredTop sz="97531" autoAdjust="0"/>
  </p:normalViewPr>
  <p:slideViewPr>
    <p:cSldViewPr>
      <p:cViewPr varScale="1">
        <p:scale>
          <a:sx n="62" d="100"/>
          <a:sy n="62" d="100"/>
        </p:scale>
        <p:origin x="138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EED319-0B15-4D15-B9D8-2A48315DF7BA}" type="datetimeFigureOut">
              <a:rPr lang="tr-TR"/>
              <a:pPr>
                <a:defRPr/>
              </a:pPr>
              <a:t>02.04.2020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9377841-F51F-4298-B7BD-24DC49EF5B0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4142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/>
              <a:t>02.04.2020</a:t>
            </a:fld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338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/>
              <a:t>02.04.2020</a:t>
            </a:fld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72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ndara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/>
              <a:t>02.04.2020</a:t>
            </a:fld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95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/>
              <a:t>02.04.2020</a:t>
            </a:fld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25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/>
              <a:t>02.04.2020</a:t>
            </a:fld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426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/>
              <a:t>02.04.2020</a:t>
            </a:fld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067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/>
              <a:t>02.04.2020</a:t>
            </a:fld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63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/>
              <a:t>02.04.2020</a:t>
            </a:fld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99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/>
              <a:t>02.04.2020</a:t>
            </a:fld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/>
              <a:t>Resim eklemek için simgeyi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319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/>
              <a:t>02.04.2020</a:t>
            </a:fld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497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/>
              <a:t>02.04.2020</a:t>
            </a:fld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 dirty="0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81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23720DD-5B6D-40BF-8493-A6B52D484E6B}" type="datetimeFigureOut">
              <a:rPr lang="tr-TR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02.04.2020</a:t>
            </a:fld>
            <a:endParaRPr lang="tr-TR" dirty="0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dirty="0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302176B-0E47-46AC-8F43-DAB4B8A37D06}" type="slidenum">
              <a:rPr lang="tr-TR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 dirty="0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034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44625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Metin kutusu 8"/>
          <p:cNvSpPr txBox="1"/>
          <p:nvPr/>
        </p:nvSpPr>
        <p:spPr>
          <a:xfrm>
            <a:off x="71500" y="1628800"/>
            <a:ext cx="9001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tr-TR" sz="3600" b="1" dirty="0">
                <a:latin typeface="Calibri" panose="020F0502020204030204" pitchFamily="34" charset="0"/>
                <a:cs typeface="Calibri" panose="020F0502020204030204" pitchFamily="34" charset="0"/>
              </a:rPr>
              <a:t>SON DEĞİŞİKLİKLER IŞIĞINDA KISA ÇALIŞMA UYGULAMASI</a:t>
            </a:r>
          </a:p>
          <a:p>
            <a:pPr algn="ctr"/>
            <a:endParaRPr lang="tr-TR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tr-T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Lütfi İNCİROĞLU</a:t>
            </a:r>
          </a:p>
          <a:p>
            <a:pPr algn="ctr"/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ÇSGB E. Çalışma Genel Müdür Yardımcısı</a:t>
            </a:r>
          </a:p>
          <a:p>
            <a:pPr algn="ctr"/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302125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4462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504" y="1749009"/>
            <a:ext cx="8928992" cy="3912240"/>
          </a:xfrm>
        </p:spPr>
        <p:txBody>
          <a:bodyPr>
            <a:normAutofit fontScale="70000" lnSpcReduction="20000"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tr-TR" sz="3600" b="1" i="1" dirty="0"/>
              <a:t>İşveren genel gerekçesinde, (COVİD-19) salgın hastalığı nedeniyle, dışsal etkilerden kaynaklanan dönemsel durumlardan ileri gelen zorlayıcı sebebi ileri </a:t>
            </a:r>
            <a:r>
              <a:rPr lang="tr-TR" sz="3600" b="1" i="1" dirty="0" err="1"/>
              <a:t>sürürek</a:t>
            </a:r>
            <a:r>
              <a:rPr lang="tr-TR" sz="3600" b="1" i="1" dirty="0"/>
              <a:t>;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3600" b="1" i="1" dirty="0">
                <a:highlight>
                  <a:srgbClr val="FFFF00"/>
                </a:highlight>
              </a:rPr>
              <a:t>SİPARİŞLERİNİN VE SÖZLEŞMELERİN İPTAL OLDUĞUNU, 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3600" b="1" i="1" dirty="0">
                <a:highlight>
                  <a:srgbClr val="FFFF00"/>
                </a:highlight>
              </a:rPr>
              <a:t>SATIŞLARIN AZALDIĞINI, 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3600" b="1" i="1" dirty="0">
                <a:highlight>
                  <a:srgbClr val="FFFF00"/>
                </a:highlight>
              </a:rPr>
              <a:t>STOKLARIN ÇOĞALDIĞINI, 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3600" b="1" i="1" dirty="0">
                <a:highlight>
                  <a:srgbClr val="FFFF00"/>
                </a:highlight>
              </a:rPr>
              <a:t>İHRACATIN DURDUĞUNU</a:t>
            </a:r>
            <a:r>
              <a:rPr lang="tr-TR" sz="3600" b="1" i="1" dirty="0"/>
              <a:t>, yazmalıdır. </a:t>
            </a:r>
            <a:endParaRPr lang="tr-TR" sz="2800" b="1" i="1" dirty="0"/>
          </a:p>
        </p:txBody>
      </p:sp>
      <p:sp>
        <p:nvSpPr>
          <p:cNvPr id="3" name="Metin kutusu 2"/>
          <p:cNvSpPr txBox="1"/>
          <p:nvPr/>
        </p:nvSpPr>
        <p:spPr>
          <a:xfrm>
            <a:off x="247055" y="300740"/>
            <a:ext cx="7205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i="1" dirty="0">
                <a:solidFill>
                  <a:schemeClr val="tx2"/>
                </a:solidFill>
                <a:latin typeface="+mn-lt"/>
              </a:rPr>
              <a:t>KISA ÇALIŞMAYA BAŞVURU USULÜ</a:t>
            </a:r>
          </a:p>
        </p:txBody>
      </p:sp>
    </p:spTree>
    <p:extLst>
      <p:ext uri="{BB962C8B-B14F-4D97-AF65-F5344CB8AC3E}">
        <p14:creationId xmlns:p14="http://schemas.microsoft.com/office/powerpoint/2010/main" val="3074881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4462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504" y="1749009"/>
            <a:ext cx="8928992" cy="4608512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tr-TR" sz="2800" b="1" i="1" dirty="0"/>
              <a:t>İşveren başvuru talep formunda,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800" b="1" i="1" dirty="0">
                <a:highlight>
                  <a:srgbClr val="FFFF00"/>
                </a:highlight>
              </a:rPr>
              <a:t>SGK işyeri sicil numarasını,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800" b="1" i="1" dirty="0">
                <a:highlight>
                  <a:srgbClr val="FFFF00"/>
                </a:highlight>
              </a:rPr>
              <a:t>İŞKUR işyeri numarasını</a:t>
            </a:r>
            <a:r>
              <a:rPr lang="tr-TR" sz="2800" b="1" i="1" dirty="0"/>
              <a:t>, mutlaka yazılmalıdır. 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tr-TR" sz="2800" b="1" i="1" dirty="0"/>
              <a:t>Ayrıca yeni formatta </a:t>
            </a:r>
            <a:r>
              <a:rPr lang="tr-TR" sz="2800" b="1" i="1" dirty="0" err="1">
                <a:highlight>
                  <a:srgbClr val="FFFF00"/>
                </a:highlight>
              </a:rPr>
              <a:t>excel</a:t>
            </a:r>
            <a:r>
              <a:rPr lang="tr-TR" sz="2800" b="1" i="1" dirty="0">
                <a:highlight>
                  <a:srgbClr val="FFFF00"/>
                </a:highlight>
              </a:rPr>
              <a:t> olarak hazırlanan kısa çalışma yaptırılacak işçilerin listesi </a:t>
            </a:r>
            <a:r>
              <a:rPr lang="tr-TR" sz="2800" b="1" i="1" dirty="0"/>
              <a:t>Çalışma ve İş Kurumu İl Müdürlüğüne/Hizmet Merkezine elektronik ortamda gönderilmelidir.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247055" y="300740"/>
            <a:ext cx="7205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i="1" dirty="0">
                <a:solidFill>
                  <a:schemeClr val="tx2"/>
                </a:solidFill>
                <a:latin typeface="+mn-lt"/>
              </a:rPr>
              <a:t>KISA ÇALIŞMAYA BAŞVURU USULÜ</a:t>
            </a:r>
          </a:p>
        </p:txBody>
      </p:sp>
    </p:spTree>
    <p:extLst>
      <p:ext uri="{BB962C8B-B14F-4D97-AF65-F5344CB8AC3E}">
        <p14:creationId xmlns:p14="http://schemas.microsoft.com/office/powerpoint/2010/main" val="2288445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4462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504" y="1749009"/>
            <a:ext cx="8928992" cy="4608512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tr-TR" sz="2800" b="1" i="1" dirty="0"/>
              <a:t>Başvurular Çalışma ve İş Kurumu’nca uygunluk tespiti için Bakanlık İş Teftiş Kuruluna gönderilir ve </a:t>
            </a:r>
            <a:r>
              <a:rPr lang="tr-TR" sz="2800" b="1" i="1" dirty="0">
                <a:highlight>
                  <a:srgbClr val="FFFF00"/>
                </a:highlight>
              </a:rPr>
              <a:t>iş müfettişleri tarafından evrak üzerinde inceleme yapılarak uygunluk tespiti verilir.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tr-TR" sz="2800" b="1" i="1" dirty="0">
                <a:highlight>
                  <a:srgbClr val="FFFF00"/>
                </a:highlight>
              </a:rPr>
              <a:t>Evrak üzerinde eksiklik tespit edilirse, müfettiş doğrudan işverenin yetkilendirdiği kişi ile iletişime geçerek eksiklerin giderilmesini ister.</a:t>
            </a:r>
          </a:p>
          <a:p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247055" y="300740"/>
            <a:ext cx="7205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i="1" dirty="0">
                <a:solidFill>
                  <a:schemeClr val="tx2"/>
                </a:solidFill>
                <a:latin typeface="+mn-lt"/>
              </a:rPr>
              <a:t>KISA ÇALIŞMANIN UYGUN BULUNMASI</a:t>
            </a:r>
          </a:p>
        </p:txBody>
      </p:sp>
    </p:spTree>
    <p:extLst>
      <p:ext uri="{BB962C8B-B14F-4D97-AF65-F5344CB8AC3E}">
        <p14:creationId xmlns:p14="http://schemas.microsoft.com/office/powerpoint/2010/main" val="2258499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4462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504" y="1749009"/>
            <a:ext cx="8928992" cy="460851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tr-TR" sz="2800" b="1" i="1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800" b="1" i="1" dirty="0"/>
              <a:t>Kısa çalışma başvurusu, </a:t>
            </a:r>
            <a:r>
              <a:rPr lang="tr-TR" sz="2800" b="1" i="1" dirty="0">
                <a:highlight>
                  <a:srgbClr val="FFFF00"/>
                </a:highlight>
              </a:rPr>
              <a:t>iş müfettişi tarafından yapılacak inceleme sonucunda uygun bulunursa sonuç, Çalışma ve İş Kurumunun elektronik posta adresine gönderilir ve Kurum durumu işverene bildirilir.</a:t>
            </a:r>
          </a:p>
          <a:p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247055" y="300740"/>
            <a:ext cx="7205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i="1" dirty="0">
                <a:solidFill>
                  <a:schemeClr val="tx2"/>
                </a:solidFill>
                <a:latin typeface="+mn-lt"/>
              </a:rPr>
              <a:t>KISA ÇALIŞMANIN UYGUN BULUNMASI</a:t>
            </a:r>
          </a:p>
        </p:txBody>
      </p:sp>
    </p:spTree>
    <p:extLst>
      <p:ext uri="{BB962C8B-B14F-4D97-AF65-F5344CB8AC3E}">
        <p14:creationId xmlns:p14="http://schemas.microsoft.com/office/powerpoint/2010/main" val="1849164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4462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504" y="1749009"/>
            <a:ext cx="8928992" cy="4608512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tr-TR" sz="3200" b="1" i="1" dirty="0"/>
              <a:t>Günlük kısa çalışma ödeneğinin miktarı, </a:t>
            </a:r>
            <a:r>
              <a:rPr lang="tr-TR" sz="3200" b="1" i="1" dirty="0">
                <a:highlight>
                  <a:srgbClr val="FFFF00"/>
                </a:highlight>
              </a:rPr>
              <a:t>aylık asgari ücretin brüt tutarının % 150’sini geçmemek üzere</a:t>
            </a:r>
            <a:r>
              <a:rPr lang="tr-TR" sz="3200" b="1" i="1" dirty="0"/>
              <a:t>, sigortalının son on iki aylık prime esas kazançları </a:t>
            </a:r>
            <a:r>
              <a:rPr lang="tr-TR" sz="3200" b="1" i="1" dirty="0">
                <a:highlight>
                  <a:srgbClr val="FFFF00"/>
                </a:highlight>
              </a:rPr>
              <a:t>dikkate alınarak hesaplanan günlük ortalama brüt kazancının % 60’ıdır.</a:t>
            </a:r>
          </a:p>
          <a:p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247055" y="300740"/>
            <a:ext cx="7205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i="1" dirty="0">
                <a:solidFill>
                  <a:schemeClr val="tx2"/>
                </a:solidFill>
                <a:latin typeface="+mn-lt"/>
              </a:rPr>
              <a:t>KISA ÇALIŞMA ÖDENEĞİNİN MİKTARI</a:t>
            </a:r>
          </a:p>
        </p:txBody>
      </p:sp>
      <p:pic>
        <p:nvPicPr>
          <p:cNvPr id="5" name="Resim 4" descr="kişi, tutma, el içeren bir resim&#10;&#10;Açıklama otomatik olarak oluşturuldu">
            <a:extLst>
              <a:ext uri="{FF2B5EF4-FFF2-40B4-BE49-F238E27FC236}">
                <a16:creationId xmlns:a16="http://schemas.microsoft.com/office/drawing/2014/main" id="{9DE49D43-EFB0-434F-B367-98E0A7D66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027" y="4797152"/>
            <a:ext cx="4189565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71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4462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504" y="1749009"/>
            <a:ext cx="8928992" cy="4608512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tr-TR" sz="3000" b="1" i="1" dirty="0">
                <a:highlight>
                  <a:srgbClr val="FFFF00"/>
                </a:highlight>
              </a:rPr>
              <a:t>2020 YILI İÇİN ;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tr-TR" sz="3000" b="1" i="1" dirty="0">
                <a:highlight>
                  <a:srgbClr val="FFFF00"/>
                </a:highlight>
              </a:rPr>
              <a:t>EN DÜŞÜK AYLIK KISA ÇALIŞMA ÖDENEĞİ </a:t>
            </a:r>
            <a:r>
              <a:rPr lang="tr-TR" sz="3000" b="1" i="1" u="sng" dirty="0">
                <a:highlight>
                  <a:srgbClr val="FFFF00"/>
                </a:highlight>
              </a:rPr>
              <a:t>1.752,40 TL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tr-TR" sz="3000" b="1" i="1" dirty="0">
                <a:highlight>
                  <a:srgbClr val="FFFF00"/>
                </a:highlight>
              </a:rPr>
              <a:t>EN YÜKSEK AYLIK KISA ÇALIŞMA ÖDENEĞİ </a:t>
            </a:r>
            <a:r>
              <a:rPr lang="tr-TR" sz="3000" b="1" i="1" u="sng" dirty="0">
                <a:highlight>
                  <a:srgbClr val="FFFF00"/>
                </a:highlight>
              </a:rPr>
              <a:t>4.380,99 TL DİR.</a:t>
            </a:r>
          </a:p>
          <a:p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247055" y="300740"/>
            <a:ext cx="7205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i="1" dirty="0">
                <a:solidFill>
                  <a:schemeClr val="tx2"/>
                </a:solidFill>
              </a:rPr>
              <a:t>KISA ÇALIŞMA ÖDENEĞİNİN MİKTARI</a:t>
            </a:r>
          </a:p>
        </p:txBody>
      </p:sp>
      <p:pic>
        <p:nvPicPr>
          <p:cNvPr id="5" name="Resim 4" descr="kişi, tutma, el içeren bir resim&#10;&#10;Açıklama otomatik olarak oluşturuldu">
            <a:extLst>
              <a:ext uri="{FF2B5EF4-FFF2-40B4-BE49-F238E27FC236}">
                <a16:creationId xmlns:a16="http://schemas.microsoft.com/office/drawing/2014/main" id="{0BD792B7-BB2C-43CB-A99A-FE3F801A3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720" y="4149080"/>
            <a:ext cx="500404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60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4462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504" y="1749009"/>
            <a:ext cx="8928992" cy="4608512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tr-TR" sz="2800" b="1" i="1" dirty="0"/>
              <a:t>Kısa çalışma ödeneğinin süresi</a:t>
            </a:r>
            <a:r>
              <a:rPr lang="tr-TR" sz="2800" b="1" i="1" dirty="0">
                <a:highlight>
                  <a:srgbClr val="FFFF00"/>
                </a:highlight>
              </a:rPr>
              <a:t> üç ayı aşmamak üzere kısa çalışma süresi kadardır.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800" b="1" i="1" dirty="0"/>
              <a:t>Kısa çalışma ödeneği, işyerinde uygulanan </a:t>
            </a:r>
            <a:r>
              <a:rPr lang="tr-TR" sz="2800" b="1" i="1" dirty="0">
                <a:highlight>
                  <a:srgbClr val="FFFF00"/>
                </a:highlight>
              </a:rPr>
              <a:t>haftalık çalışma süresini tamamlayacak şekilde, çalışılmayan süreler için aylık olarak hesaplanır .</a:t>
            </a:r>
          </a:p>
          <a:p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247055" y="300740"/>
            <a:ext cx="7205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i="1" dirty="0">
                <a:solidFill>
                  <a:schemeClr val="tx2"/>
                </a:solidFill>
                <a:latin typeface="+mn-lt"/>
              </a:rPr>
              <a:t>ÖDEME SÜRESİ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EAD5776-8119-4A66-9F5E-3E7D4938F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130" y="4437112"/>
            <a:ext cx="4413870" cy="238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95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4462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504" y="1749009"/>
            <a:ext cx="8928992" cy="4608512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endParaRPr lang="tr-TR" sz="2800" b="1" i="1" dirty="0">
              <a:highlight>
                <a:srgbClr val="FFFF00"/>
              </a:highlight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tr-TR" sz="3200" b="1" i="1" dirty="0"/>
              <a:t>Kısa çalışmanın günlük, haftalık veya aylık çalışma süresi içerisinde yapılacağı zaman aralığı </a:t>
            </a:r>
            <a:r>
              <a:rPr lang="tr-TR" sz="3200" b="1" i="1" dirty="0">
                <a:highlight>
                  <a:srgbClr val="FFFF00"/>
                </a:highlight>
              </a:rPr>
              <a:t>işyerinin gelenekleri ve işin niteliği dikkate alınarak işverence belirlenir.</a:t>
            </a:r>
          </a:p>
          <a:p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247055" y="300740"/>
            <a:ext cx="7205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i="1" dirty="0">
                <a:solidFill>
                  <a:schemeClr val="tx2"/>
                </a:solidFill>
                <a:latin typeface="+mn-lt"/>
              </a:rPr>
              <a:t>KISA ÇALIŞMA GÜNLERİNİN BELİRLENMESİ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EA2A253-EFF7-4C4F-9C31-3B0673F34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0" y="4940424"/>
            <a:ext cx="33337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4462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504" y="1749009"/>
            <a:ext cx="8928992" cy="4608512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tr-TR" sz="2800" b="1" i="1" u="sng" dirty="0">
                <a:highlight>
                  <a:srgbClr val="FFFF00"/>
                </a:highlight>
              </a:rPr>
              <a:t>ÖRNEK 1:</a:t>
            </a:r>
            <a:r>
              <a:rPr lang="tr-TR" sz="2800" b="1" i="1" dirty="0">
                <a:highlight>
                  <a:srgbClr val="FFFF00"/>
                </a:highlight>
              </a:rPr>
              <a:t> </a:t>
            </a:r>
            <a:r>
              <a:rPr lang="tr-TR" sz="2800" b="1" i="1" dirty="0"/>
              <a:t>HAFTALIK</a:t>
            </a:r>
            <a:r>
              <a:rPr lang="tr-TR" sz="2800" b="1" i="1" dirty="0">
                <a:highlight>
                  <a:srgbClr val="FFFF00"/>
                </a:highlight>
              </a:rPr>
              <a:t> 45 SAATLİK SÜRENİN 45/15 KADARLIK ÜCRETİ KISA ÇALIŞMA ÖDENEĞİ </a:t>
            </a:r>
            <a:r>
              <a:rPr lang="tr-TR" sz="2800" b="1" i="1" dirty="0"/>
              <a:t>OLARAK İŞÇİYE ÖDENİR</a:t>
            </a:r>
            <a:r>
              <a:rPr lang="tr-TR" sz="2800" b="1" i="1" dirty="0">
                <a:highlight>
                  <a:srgbClr val="FFFF00"/>
                </a:highlight>
              </a:rPr>
              <a:t>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tr-TR" sz="2800" b="1" i="1" u="sng" dirty="0">
              <a:highlight>
                <a:srgbClr val="FFFF00"/>
              </a:highlight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tr-TR" sz="2800" b="1" i="1" u="sng" dirty="0">
                <a:highlight>
                  <a:srgbClr val="FFFF00"/>
                </a:highlight>
              </a:rPr>
              <a:t>ÖRNEK 2:</a:t>
            </a:r>
            <a:r>
              <a:rPr lang="tr-TR" sz="2800" b="1" i="1" dirty="0">
                <a:highlight>
                  <a:srgbClr val="FFFF00"/>
                </a:highlight>
              </a:rPr>
              <a:t> </a:t>
            </a:r>
            <a:r>
              <a:rPr lang="tr-TR" sz="2800" b="1" i="1" dirty="0"/>
              <a:t>İŞYERİNDEKİ</a:t>
            </a:r>
            <a:r>
              <a:rPr lang="tr-TR" sz="2800" b="1" i="1" dirty="0">
                <a:highlight>
                  <a:srgbClr val="FFFF00"/>
                </a:highlight>
              </a:rPr>
              <a:t> 100 ÇALIŞANIN 1/3 KADARLIK KISMINA HAFTADA 45 SAAT SÜRE İLE KISA ÇALIŞMA ÖDENEĞİ </a:t>
            </a:r>
            <a:r>
              <a:rPr lang="tr-TR" sz="2800" b="1" i="1" dirty="0"/>
              <a:t>VERİLİR.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247055" y="300740"/>
            <a:ext cx="7205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i="1" dirty="0">
                <a:solidFill>
                  <a:schemeClr val="tx2"/>
                </a:solidFill>
                <a:latin typeface="+mn-lt"/>
              </a:rPr>
              <a:t>KISA ÇALIŞMA GÜNLERİNİN BELİRLENMESİ</a:t>
            </a:r>
          </a:p>
        </p:txBody>
      </p:sp>
    </p:spTree>
    <p:extLst>
      <p:ext uri="{BB962C8B-B14F-4D97-AF65-F5344CB8AC3E}">
        <p14:creationId xmlns:p14="http://schemas.microsoft.com/office/powerpoint/2010/main" val="3863607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4462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247055" y="300740"/>
            <a:ext cx="7205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i="1" dirty="0">
                <a:solidFill>
                  <a:schemeClr val="tx2"/>
                </a:solidFill>
                <a:latin typeface="+mn-lt"/>
              </a:rPr>
              <a:t>KISA ÇALIŞMA ÖDNEĞİ HESABI</a:t>
            </a:r>
          </a:p>
        </p:txBody>
      </p:sp>
      <p:graphicFrame>
        <p:nvGraphicFramePr>
          <p:cNvPr id="8" name="Tablo 8">
            <a:extLst>
              <a:ext uri="{FF2B5EF4-FFF2-40B4-BE49-F238E27FC236}">
                <a16:creationId xmlns:a16="http://schemas.microsoft.com/office/drawing/2014/main" id="{A6293500-78B2-4523-B136-A325081708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1783641"/>
              </p:ext>
            </p:extLst>
          </p:nvPr>
        </p:nvGraphicFramePr>
        <p:xfrm>
          <a:off x="107505" y="1988840"/>
          <a:ext cx="8928990" cy="4089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798">
                  <a:extLst>
                    <a:ext uri="{9D8B030D-6E8A-4147-A177-3AD203B41FA5}">
                      <a16:colId xmlns:a16="http://schemas.microsoft.com/office/drawing/2014/main" val="3794511234"/>
                    </a:ext>
                  </a:extLst>
                </a:gridCol>
                <a:gridCol w="1785798">
                  <a:extLst>
                    <a:ext uri="{9D8B030D-6E8A-4147-A177-3AD203B41FA5}">
                      <a16:colId xmlns:a16="http://schemas.microsoft.com/office/drawing/2014/main" val="2914833972"/>
                    </a:ext>
                  </a:extLst>
                </a:gridCol>
                <a:gridCol w="1785798">
                  <a:extLst>
                    <a:ext uri="{9D8B030D-6E8A-4147-A177-3AD203B41FA5}">
                      <a16:colId xmlns:a16="http://schemas.microsoft.com/office/drawing/2014/main" val="1144089759"/>
                    </a:ext>
                  </a:extLst>
                </a:gridCol>
                <a:gridCol w="1785798">
                  <a:extLst>
                    <a:ext uri="{9D8B030D-6E8A-4147-A177-3AD203B41FA5}">
                      <a16:colId xmlns:a16="http://schemas.microsoft.com/office/drawing/2014/main" val="1284857032"/>
                    </a:ext>
                  </a:extLst>
                </a:gridCol>
                <a:gridCol w="1785798">
                  <a:extLst>
                    <a:ext uri="{9D8B030D-6E8A-4147-A177-3AD203B41FA5}">
                      <a16:colId xmlns:a16="http://schemas.microsoft.com/office/drawing/2014/main" val="2526872342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Son 12 ay Prime Esas Kazanç  Toplamı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Kısa Çalışma Ödeneği (Brüt)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Damga Vergisi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Kısa Çalışma Ödeneği (Net)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495185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r>
                        <a:rPr lang="tr-TR" dirty="0"/>
                        <a:t>Son 12 ay asgari ücretle çalışan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2.943. 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1.765. 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13.40 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1.752.40 TL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036829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r>
                        <a:rPr lang="tr-TR" dirty="0"/>
                        <a:t>Son 12 ay 4000. TL ile çalışan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4.000 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2.400 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18.22 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2.381,78 TL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164344"/>
                  </a:ext>
                </a:extLst>
              </a:tr>
              <a:tr h="1136782">
                <a:tc>
                  <a:txBody>
                    <a:bodyPr/>
                    <a:lstStyle/>
                    <a:p>
                      <a:r>
                        <a:rPr lang="tr-TR" dirty="0"/>
                        <a:t>Son 12 ay 7.000 TL ile çalışan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8.000 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4.414,50 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33,51 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4,380,99 TL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785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73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4462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1520" y="1749009"/>
            <a:ext cx="8645425" cy="4608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3200" b="1" i="1" dirty="0"/>
              <a:t>Kısa çalışma, </a:t>
            </a:r>
            <a:r>
              <a:rPr lang="tr-TR" sz="3200" b="1" i="1" dirty="0">
                <a:highlight>
                  <a:srgbClr val="FFFF00"/>
                </a:highlight>
              </a:rPr>
              <a:t>«normal çalışma sürelerinin geçici olarak azaltılması»</a:t>
            </a:r>
            <a:r>
              <a:rPr lang="tr-TR" sz="3200" b="1" i="1" dirty="0"/>
              <a:t> biçiminde tanımlanmaktadır.</a:t>
            </a:r>
            <a:endParaRPr lang="tr-TR" sz="3200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247055" y="300740"/>
            <a:ext cx="7205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i="1" dirty="0">
                <a:solidFill>
                  <a:schemeClr val="tx2"/>
                </a:solidFill>
                <a:latin typeface="+mn-lt"/>
              </a:rPr>
              <a:t>KISA ÇALIŞMA KAVRAMI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CB21259-2502-45E4-9329-75529A035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4293096"/>
            <a:ext cx="3203848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74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4462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504" y="1749009"/>
            <a:ext cx="8928992" cy="4608512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endParaRPr lang="tr-TR" sz="2800" b="1" i="1" u="sng" dirty="0">
              <a:highlight>
                <a:srgbClr val="FFFF00"/>
              </a:highlight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tr-TR" sz="2800" b="1" i="1" u="sng" dirty="0">
                <a:highlight>
                  <a:srgbClr val="FFFF00"/>
                </a:highlight>
              </a:rPr>
              <a:t>KISA ÇALIŞMA ÖDENEĞİ, HER AY İŞÇİNİN İBAN HESABINA ÖDENİR.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247055" y="300740"/>
            <a:ext cx="7205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i="1" dirty="0">
                <a:solidFill>
                  <a:schemeClr val="tx2"/>
                </a:solidFill>
                <a:latin typeface="+mn-lt"/>
              </a:rPr>
              <a:t>KISA ÇALIŞMA ÖDENEĞİNİN ÖDEME ZAMANI VE YERİ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509EE20-0EE0-4824-B780-361C40ECE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940" y="3789040"/>
            <a:ext cx="5537956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17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4462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504" y="1749009"/>
            <a:ext cx="8928992" cy="4608512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tr-TR" sz="2800" b="1" i="1" dirty="0"/>
              <a:t>İşçinin kısa çalışma ödeneği aldığı süre için</a:t>
            </a:r>
            <a:r>
              <a:rPr lang="tr-TR" sz="2800" b="1" i="1" dirty="0">
                <a:highlight>
                  <a:srgbClr val="FFFF00"/>
                </a:highlight>
              </a:rPr>
              <a:t>, sadece Genel Sağlık Sigorta primi İşsizlik Sigortası Fonu tarafından Sosyal Güvenlik Kurumuna aktarılır.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tr-TR" sz="2800" b="1" i="1" dirty="0">
                <a:highlight>
                  <a:srgbClr val="FFFF00"/>
                </a:highlight>
              </a:rPr>
              <a:t>Uzun vadeli sigorta primi yatırılmadığı için emeklilik süresine sayılmaz.</a:t>
            </a:r>
          </a:p>
          <a:p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247055" y="300740"/>
            <a:ext cx="7205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i="1" dirty="0">
                <a:solidFill>
                  <a:schemeClr val="tx2"/>
                </a:solidFill>
                <a:latin typeface="+mn-lt"/>
              </a:rPr>
              <a:t>KISA ÇALIŞMA SÜRESİNCE SİGORTA PRİMLERİNİN ÖDENMESİ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E3B3121-3EF0-456B-B12D-39AB1BB1D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0" y="4437112"/>
            <a:ext cx="2381250" cy="246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1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4462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504" y="1749009"/>
            <a:ext cx="8928992" cy="4608512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tr-TR" sz="2800" b="1" i="1" dirty="0">
                <a:highlight>
                  <a:srgbClr val="FFFF00"/>
                </a:highlight>
              </a:rPr>
              <a:t>ÖRNEK: SİGORTA PRİMLERİ ÖDENİRKEN AYLIK 30 GÜNÜN 20 GÜNÜ İŞVEREN, 10 GÜNÜ İŞSİZLİK SİGORTASI FONU TARAFINDAN ÖDENİR.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tr-TR" sz="2800" b="1" i="1" dirty="0">
                <a:highlight>
                  <a:srgbClr val="FFFF00"/>
                </a:highlight>
              </a:rPr>
              <a:t>EKSİK GÜN BİLDİRİMİ SİSTEM ÜZERİNDEN (KISA ÇALIŞMA KODU -18) İŞARETLENEREK YAPILIR.</a:t>
            </a:r>
          </a:p>
          <a:p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247055" y="300740"/>
            <a:ext cx="7205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i="1" dirty="0">
                <a:solidFill>
                  <a:schemeClr val="tx2"/>
                </a:solidFill>
                <a:latin typeface="+mn-lt"/>
              </a:rPr>
              <a:t>KISA ÇALIŞMA SÜRESİNCE SİGORTA PRİMLERİNİN ÖDENMESİ</a:t>
            </a:r>
          </a:p>
        </p:txBody>
      </p:sp>
    </p:spTree>
    <p:extLst>
      <p:ext uri="{BB962C8B-B14F-4D97-AF65-F5344CB8AC3E}">
        <p14:creationId xmlns:p14="http://schemas.microsoft.com/office/powerpoint/2010/main" val="3932263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4462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504" y="1749009"/>
            <a:ext cx="8928992" cy="4608512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tr-TR" sz="3200" b="1" i="1" dirty="0"/>
              <a:t>Kısa çalışma yapan işçinin, </a:t>
            </a:r>
            <a:r>
              <a:rPr lang="tr-TR" sz="3200" b="1" i="1" dirty="0">
                <a:highlight>
                  <a:srgbClr val="FFFF00"/>
                </a:highlight>
              </a:rPr>
              <a:t>çalışılmayan hafta tatili, ulusal bayram ve genel tatil günlerine ilişkin ücret ve kısa çalışma ödeneği miktarı, kısa çalışma yapılan süreyle orantılı olarak </a:t>
            </a:r>
            <a:r>
              <a:rPr lang="tr-TR" sz="3200" b="1" i="1" dirty="0"/>
              <a:t>işveren ve Kurum tarafından ödenir.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247055" y="300740"/>
            <a:ext cx="72052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i="1" dirty="0">
                <a:solidFill>
                  <a:schemeClr val="tx2"/>
                </a:solidFill>
              </a:rPr>
              <a:t>KISA ÇALIŞMA SÜRESİNCE HAFTA VE GENEL TATİL ÜCRETLERİNİN ÖDENMESİ</a:t>
            </a:r>
          </a:p>
        </p:txBody>
      </p:sp>
    </p:spTree>
    <p:extLst>
      <p:ext uri="{BB962C8B-B14F-4D97-AF65-F5344CB8AC3E}">
        <p14:creationId xmlns:p14="http://schemas.microsoft.com/office/powerpoint/2010/main" val="3236958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4462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504" y="1749009"/>
            <a:ext cx="8928992" cy="4608512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tr-TR" sz="2800" b="1" i="1" dirty="0">
                <a:highlight>
                  <a:srgbClr val="FFFF00"/>
                </a:highlight>
              </a:rPr>
              <a:t>ÖRNEK: 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tr-TR" sz="2800" b="1" i="1" dirty="0">
                <a:highlight>
                  <a:srgbClr val="FFFF00"/>
                </a:highlight>
              </a:rPr>
              <a:t>1 AYDA 26/14 GÜN FİİLEN ÇALIŞMASI GEREKEN İŞÇİNİN HAFTA VE GENEL TATİL GÜNÜ ÜCRETİ İŞVEREN TARAFINDAN, 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tr-TR" sz="2800" b="1" i="1" dirty="0">
                <a:highlight>
                  <a:srgbClr val="FFFF00"/>
                </a:highlight>
              </a:rPr>
              <a:t>26/12 GÜN KISA ÇALIŞMA SÜRESİNİN HAFTA VE GENEL TATİL GÜNÜ ÜCRETİ İSE, ORANTILI OLARAK KURUM TARAFINDAN ÖDENİR.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247055" y="300740"/>
            <a:ext cx="72052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i="1" dirty="0">
                <a:solidFill>
                  <a:schemeClr val="tx2"/>
                </a:solidFill>
                <a:latin typeface="+mn-lt"/>
              </a:rPr>
              <a:t>KISA ÇALIŞMA SÜRESİNCE HAFTA VE GENEL TATİL ÜCRETLERİNİN ÖDENMESİ</a:t>
            </a:r>
          </a:p>
        </p:txBody>
      </p:sp>
    </p:spTree>
    <p:extLst>
      <p:ext uri="{BB962C8B-B14F-4D97-AF65-F5344CB8AC3E}">
        <p14:creationId xmlns:p14="http://schemas.microsoft.com/office/powerpoint/2010/main" val="4207911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4462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504" y="1749009"/>
            <a:ext cx="8928992" cy="460851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800" b="1" i="1" dirty="0"/>
              <a:t>Kısa çalışma ödeneği;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800" b="1" i="1" dirty="0">
                <a:highlight>
                  <a:srgbClr val="FFFF00"/>
                </a:highlight>
              </a:rPr>
              <a:t>İşçinin işe girmesi,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800" b="1" i="1" dirty="0">
                <a:highlight>
                  <a:srgbClr val="FFFF00"/>
                </a:highlight>
              </a:rPr>
              <a:t>Yaşlılık aylığı almaya başlaması,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800" b="1" i="1" dirty="0">
                <a:highlight>
                  <a:srgbClr val="FFFF00"/>
                </a:highlight>
              </a:rPr>
              <a:t>Herhangi bir sebeple silâhaltına alınması veya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800" b="1" i="1" dirty="0">
                <a:highlight>
                  <a:srgbClr val="FFFF00"/>
                </a:highlight>
              </a:rPr>
              <a:t>Geçici iş göremezlik ödeneğinin başlaması durumunda kısa çalışma ödeneği kesilir.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tr-TR" sz="2800" b="1" i="1" dirty="0">
              <a:highlight>
                <a:srgbClr val="FFFF00"/>
              </a:highlight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47055" y="300740"/>
            <a:ext cx="72052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i="1" dirty="0">
                <a:solidFill>
                  <a:schemeClr val="tx2"/>
                </a:solidFill>
                <a:latin typeface="+mn-lt"/>
              </a:rPr>
              <a:t>KISA ÇALIŞMA ÖDENEĞİ HANGİ HALLERDE KESİLİR</a:t>
            </a:r>
          </a:p>
        </p:txBody>
      </p:sp>
    </p:spTree>
    <p:extLst>
      <p:ext uri="{BB962C8B-B14F-4D97-AF65-F5344CB8AC3E}">
        <p14:creationId xmlns:p14="http://schemas.microsoft.com/office/powerpoint/2010/main" val="3762092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4462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504" y="1749009"/>
            <a:ext cx="8928992" cy="4608512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tr-TR" sz="3200" b="1" i="1" dirty="0"/>
              <a:t>Kısa çalışma yapan işveren, </a:t>
            </a:r>
            <a:r>
              <a:rPr lang="tr-TR" sz="3200" b="1" i="1" dirty="0">
                <a:highlight>
                  <a:srgbClr val="FFFF00"/>
                </a:highlight>
              </a:rPr>
              <a:t>işçilerin çalışma sürelerine ilişkin kayıtları tutmak ve istenilmesi halinde ibraz etmek zorundadır.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tr-TR" sz="2800" b="1" i="1" dirty="0">
              <a:highlight>
                <a:srgbClr val="FFFF00"/>
              </a:highlight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47055" y="300740"/>
            <a:ext cx="7205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i="1" dirty="0">
                <a:solidFill>
                  <a:schemeClr val="tx2"/>
                </a:solidFill>
                <a:latin typeface="+mn-lt"/>
              </a:rPr>
              <a:t>İŞVERENİN KAYIT TUTMA ZORUNLULUĞU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C98500C-713D-4C4E-AEC6-779B453A0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4205241"/>
            <a:ext cx="4716016" cy="265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05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4462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504" y="1749009"/>
            <a:ext cx="8928992" cy="4608512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tr-TR" sz="2800" b="1" i="1" dirty="0">
                <a:highlight>
                  <a:srgbClr val="FFFF00"/>
                </a:highlight>
              </a:rPr>
              <a:t>İşveren, ilan ettiği süreden önce normal faaliyetine başlamaya karar vermesi halinde,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tr-TR" sz="2800" b="1" i="1" dirty="0">
                <a:highlight>
                  <a:srgbClr val="FFFF00"/>
                </a:highlight>
              </a:rPr>
              <a:t>Kuruma ve işçilere altı işgünü önce yazılı olarak bildirmek zorundadır. 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tr-TR" sz="2800" b="1" i="1" dirty="0">
                <a:highlight>
                  <a:srgbClr val="FFFF00"/>
                </a:highlight>
              </a:rPr>
              <a:t>Bildirimde belirtilen tarih itibariyle kısa çalışma sona erer.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tr-TR" sz="2800" b="1" i="1" dirty="0">
              <a:highlight>
                <a:srgbClr val="FFFF00"/>
              </a:highlight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47055" y="300740"/>
            <a:ext cx="72052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i="1" dirty="0">
                <a:solidFill>
                  <a:schemeClr val="tx2"/>
                </a:solidFill>
                <a:latin typeface="+mn-lt"/>
              </a:rPr>
              <a:t>İŞVERENİN BİLDİRİM YAPMA ZORUNLULUĞU</a:t>
            </a:r>
          </a:p>
        </p:txBody>
      </p:sp>
    </p:spTree>
    <p:extLst>
      <p:ext uri="{BB962C8B-B14F-4D97-AF65-F5344CB8AC3E}">
        <p14:creationId xmlns:p14="http://schemas.microsoft.com/office/powerpoint/2010/main" val="200843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4462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47054" y="2012940"/>
            <a:ext cx="8573417" cy="465642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tr-TR" sz="3200" b="1" i="1" dirty="0"/>
              <a:t>İşveren, covid-19 salgın hastalığı gerekçesi ile işyerinde faaliyeti tamamen veya kısmen durdurmuşsa, </a:t>
            </a:r>
            <a:r>
              <a:rPr lang="tr-TR" sz="3200" b="1" i="1" dirty="0">
                <a:highlight>
                  <a:srgbClr val="FFFF00"/>
                </a:highlight>
              </a:rPr>
              <a:t>işsizlik sigortasından kısa çalışma ödeneği verilen üç aylık azami süre boyunca iş sözleşmeleri askıdadır. 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247055" y="300740"/>
            <a:ext cx="72052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i="1" dirty="0">
                <a:solidFill>
                  <a:schemeClr val="tx2"/>
                </a:solidFill>
                <a:latin typeface="+mn-lt"/>
              </a:rPr>
              <a:t>İŞYERİNDE FAALİYETİN TAMAMEN VEYA KISMEN DURDURULMASI</a:t>
            </a:r>
          </a:p>
        </p:txBody>
      </p:sp>
    </p:spTree>
    <p:extLst>
      <p:ext uri="{BB962C8B-B14F-4D97-AF65-F5344CB8AC3E}">
        <p14:creationId xmlns:p14="http://schemas.microsoft.com/office/powerpoint/2010/main" val="16661219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4462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47055" y="1749009"/>
            <a:ext cx="8789441" cy="3048144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tr-TR" sz="3600" b="1" i="1" dirty="0"/>
              <a:t>Kısa çalışma süresinin bitimi ile askı hali de sona erer ve </a:t>
            </a:r>
            <a:r>
              <a:rPr lang="tr-TR" sz="3600" b="1" i="1" dirty="0">
                <a:highlight>
                  <a:srgbClr val="FFFF00"/>
                </a:highlight>
              </a:rPr>
              <a:t>işverenin ücret ödeme yükümlülüğü doğar.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247055" y="300740"/>
            <a:ext cx="72052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i="1" dirty="0">
                <a:solidFill>
                  <a:schemeClr val="tx2"/>
                </a:solidFill>
                <a:latin typeface="+mn-lt"/>
              </a:rPr>
              <a:t>İŞYERİNDE FAALİYETİN TAMAMEN VEYA KISMEN DURDURULMASI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1801B53-332F-49FB-B818-56033DED4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079" y="4367259"/>
            <a:ext cx="4427984" cy="249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7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4462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1520" y="1749009"/>
            <a:ext cx="8645425" cy="30435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800" b="1" i="1" u="sng" dirty="0">
                <a:highlight>
                  <a:srgbClr val="FFFF00"/>
                </a:highlight>
              </a:rPr>
              <a:t>4447 sayılı İşsizlik Sigortası Kanununun ek 2 nci </a:t>
            </a:r>
            <a:r>
              <a:rPr lang="tr-TR" sz="2800" b="1" i="1" dirty="0"/>
              <a:t>maddesi ile </a:t>
            </a:r>
            <a:r>
              <a:rPr lang="tr-TR" sz="2800" b="1" i="1" dirty="0">
                <a:highlight>
                  <a:srgbClr val="FFFF00"/>
                </a:highlight>
              </a:rPr>
              <a:t>Kısa Çalışma ve Kısa Çalışma Ödeneği Yönetmeliği</a:t>
            </a:r>
            <a:r>
              <a:rPr lang="tr-TR" sz="2800" b="1" i="1" dirty="0"/>
              <a:t>’nde düzenlenmiştir.</a:t>
            </a:r>
          </a:p>
          <a:p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247055" y="300740"/>
            <a:ext cx="7205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i="1" dirty="0">
                <a:solidFill>
                  <a:schemeClr val="tx2"/>
                </a:solidFill>
                <a:latin typeface="+mn-lt"/>
              </a:rPr>
              <a:t>KISA ÇALIŞMANIN YASAL DAYANAĞI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B6B3C33-635A-4254-8402-33A9D9E9E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53136"/>
            <a:ext cx="4490938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874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4462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5496" y="1749008"/>
            <a:ext cx="9001000" cy="499235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3200" b="1" i="1" dirty="0"/>
              <a:t>İşverenin hatalı bilgi ve belge vermesi nedeniyle yapılan fazla ödemeler, </a:t>
            </a:r>
            <a:r>
              <a:rPr lang="tr-TR" sz="3200" b="1" i="1" dirty="0">
                <a:highlight>
                  <a:srgbClr val="FFFF00"/>
                </a:highlight>
              </a:rPr>
              <a:t>yasal faizi ile birlikte işverenden, işçinin kusurundan kaynaklanan fazla ödemeler ise yasal faizi ile birlikte işçiden tahsil edilir.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tr-TR" sz="3200" b="1" i="1" dirty="0">
              <a:highlight>
                <a:srgbClr val="FFFF00"/>
              </a:highlight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47055" y="300740"/>
            <a:ext cx="7205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i="1" dirty="0">
                <a:solidFill>
                  <a:schemeClr val="tx2"/>
                </a:solidFill>
                <a:latin typeface="+mn-lt"/>
              </a:rPr>
              <a:t>KISA ÇALIŞMA ÖDENEĞİ VE HATALI BİLGİ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A82F98A-F7FC-4F6F-9308-F849DFCEF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824" y="4725143"/>
            <a:ext cx="4432176" cy="228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579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4462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504" y="1749009"/>
            <a:ext cx="8928992" cy="4608512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tr-TR" sz="3200" b="1" i="1" dirty="0">
                <a:highlight>
                  <a:srgbClr val="FFFF00"/>
                </a:highlight>
              </a:rPr>
              <a:t>Zorlayıcı sebeplerle işyerinde kısa çalışma yapılması halinde, ödemeler 4857 sayılı </a:t>
            </a:r>
            <a:r>
              <a:rPr lang="tr-TR" sz="3200" b="1" i="1">
                <a:highlight>
                  <a:srgbClr val="FFFF00"/>
                </a:highlight>
              </a:rPr>
              <a:t>Kanunun 40</a:t>
            </a:r>
            <a:r>
              <a:rPr lang="tr-TR" sz="3200" b="1" i="1" dirty="0">
                <a:highlight>
                  <a:srgbClr val="FFFF00"/>
                </a:highlight>
              </a:rPr>
              <a:t>.maddesinde öngörülen bir haftalık süreden sonra başlar.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247055" y="300740"/>
            <a:ext cx="72052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i="1" dirty="0">
                <a:solidFill>
                  <a:schemeClr val="tx2"/>
                </a:solidFill>
                <a:latin typeface="+mn-lt"/>
              </a:rPr>
              <a:t>İŞYERİNDE ZORLAYICI SEBEPLERLE FAALİYETİN DURDURULMASI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4934F7A-8DF2-4149-AB6E-947839FE7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928" y="4351766"/>
            <a:ext cx="4432176" cy="2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697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4462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504" y="1749009"/>
            <a:ext cx="8928992" cy="460851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3200" b="1" i="1" dirty="0"/>
              <a:t>Kısa çalışma ödeneğine hak kazanamayan işçiler</a:t>
            </a:r>
            <a:r>
              <a:rPr lang="tr-TR" dirty="0"/>
              <a:t>, </a:t>
            </a:r>
            <a:r>
              <a:rPr lang="tr-TR" sz="3200" b="1" i="1" dirty="0"/>
              <a:t>kısa çalışma süresini geçmemek </a:t>
            </a:r>
            <a:r>
              <a:rPr lang="tr-TR" sz="3200" b="1" i="1" dirty="0">
                <a:highlight>
                  <a:srgbClr val="FFFF00"/>
                </a:highlight>
              </a:rPr>
              <a:t>üzere son işsizlik ödeneği hak sahipliğinden kalan süre kadar kısa çalışma ödeneğinden yararlanmaya devam edebilirler.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247055" y="300740"/>
            <a:ext cx="72052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i="1" dirty="0">
                <a:solidFill>
                  <a:schemeClr val="tx2"/>
                </a:solidFill>
                <a:latin typeface="+mn-lt"/>
              </a:rPr>
              <a:t>KISA ÇALIŞMA ÖDENEĞİNE HAK KAZANAMAYAN İŞÇİLERİN DURUMU</a:t>
            </a:r>
          </a:p>
        </p:txBody>
      </p:sp>
    </p:spTree>
    <p:extLst>
      <p:ext uri="{BB962C8B-B14F-4D97-AF65-F5344CB8AC3E}">
        <p14:creationId xmlns:p14="http://schemas.microsoft.com/office/powerpoint/2010/main" val="20442997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4462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504" y="1749009"/>
            <a:ext cx="8928992" cy="484834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800" b="1" i="1" dirty="0">
                <a:highlight>
                  <a:srgbClr val="FFFF00"/>
                </a:highlight>
              </a:rPr>
              <a:t>Kısa çalışma ödeneğinden yararlanamayan işçilere ücretsiz izin kullandırılabilir.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800" b="1" i="1" dirty="0">
                <a:highlight>
                  <a:srgbClr val="FFFF00"/>
                </a:highlight>
              </a:rPr>
              <a:t>Ancak bu durumda işveren işçinin onayını almak zorundadır.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800" b="1" i="1" dirty="0">
                <a:highlight>
                  <a:srgbClr val="FFFF00"/>
                </a:highlight>
              </a:rPr>
              <a:t>İşçinin onayı alınmadan ücretsiz izine çıkarma işlemi, işveren feshi sayılır ve işçi ihbar ve kıdem tazminatına hak kazanır.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247055" y="300740"/>
            <a:ext cx="72052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i="1" dirty="0">
                <a:solidFill>
                  <a:schemeClr val="tx2"/>
                </a:solidFill>
                <a:latin typeface="+mn-lt"/>
              </a:rPr>
              <a:t>KISA ÇALIŞMA ÖDENEĞİNE HAK KAZANAMAYAN İŞÇİLERİN DURUMU</a:t>
            </a:r>
          </a:p>
        </p:txBody>
      </p:sp>
    </p:spTree>
    <p:extLst>
      <p:ext uri="{BB962C8B-B14F-4D97-AF65-F5344CB8AC3E}">
        <p14:creationId xmlns:p14="http://schemas.microsoft.com/office/powerpoint/2010/main" val="19667933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4462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504" y="1749009"/>
            <a:ext cx="8928992" cy="362420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tr-TR" dirty="0"/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tr-TR" sz="3200" b="1" i="1" dirty="0"/>
              <a:t>İşçinin kısa çalışma ödeneğinden yararlanmadan önce, </a:t>
            </a:r>
            <a:r>
              <a:rPr lang="tr-TR" sz="3200" b="1" i="1" dirty="0">
                <a:highlight>
                  <a:srgbClr val="FFFF00"/>
                </a:highlight>
              </a:rPr>
              <a:t>iş sözleşmesini İşK. m.24/III ‘e göre feshetmesine engel bir durum bulunmamaktadır.</a:t>
            </a:r>
          </a:p>
          <a:p>
            <a:pPr marL="0" lvl="0" indent="0" algn="just" fontAlgn="base">
              <a:lnSpc>
                <a:spcPct val="150000"/>
              </a:lnSpc>
              <a:buNone/>
            </a:pPr>
            <a:r>
              <a:rPr lang="tr-TR" sz="3200" b="1" i="1" dirty="0"/>
              <a:t>Ancak, kısa çalışma ödeneği almaya başlayan işçi, artık fesih hakkını kullanamaz.</a:t>
            </a:r>
          </a:p>
          <a:p>
            <a:pPr marL="0" lvl="0" indent="0" fontAlgn="base">
              <a:buNone/>
            </a:pPr>
            <a:endParaRPr lang="tr-TR" sz="3200" b="1" i="1" dirty="0"/>
          </a:p>
          <a:p>
            <a:pPr marL="0" indent="0" algn="just">
              <a:lnSpc>
                <a:spcPct val="150000"/>
              </a:lnSpc>
              <a:buNone/>
            </a:pPr>
            <a:endParaRPr lang="tr-TR" dirty="0">
              <a:highlight>
                <a:srgbClr val="FFFF00"/>
              </a:highlight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47055" y="260648"/>
            <a:ext cx="72052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i="1" dirty="0">
                <a:solidFill>
                  <a:schemeClr val="tx2"/>
                </a:solidFill>
                <a:latin typeface="+mn-lt"/>
              </a:rPr>
              <a:t>KISA ÇALIŞMADA İŞ SÖZLEMESİNİN İŞÇİ TARAFINDAN SONA ERDİRİLMESİ</a:t>
            </a:r>
          </a:p>
        </p:txBody>
      </p:sp>
    </p:spTree>
    <p:extLst>
      <p:ext uri="{BB962C8B-B14F-4D97-AF65-F5344CB8AC3E}">
        <p14:creationId xmlns:p14="http://schemas.microsoft.com/office/powerpoint/2010/main" val="6543675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4462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504" y="1749008"/>
            <a:ext cx="8928992" cy="5108991"/>
          </a:xfrm>
        </p:spPr>
        <p:txBody>
          <a:bodyPr>
            <a:normAutofit/>
          </a:bodyPr>
          <a:lstStyle/>
          <a:p>
            <a:pPr marL="0" lvl="0" indent="0" algn="just" fontAlgn="base">
              <a:lnSpc>
                <a:spcPct val="150000"/>
              </a:lnSpc>
              <a:buNone/>
            </a:pPr>
            <a:r>
              <a:rPr lang="tr-TR" sz="2800" b="1" i="1" dirty="0"/>
              <a:t>Kısa çalışmada, işin durdurulması biçiminde bir uygulama varsa, işverenler bakımından </a:t>
            </a:r>
            <a:r>
              <a:rPr lang="tr-TR" sz="2800" b="1" i="1" dirty="0">
                <a:highlight>
                  <a:srgbClr val="FFFF00"/>
                </a:highlight>
              </a:rPr>
              <a:t>işçinin iş sözleşmesi askıda olduğu için ihbar öneli ve iş arama izni vermesi mümkün olamayacaktır. </a:t>
            </a:r>
          </a:p>
          <a:p>
            <a:pPr marL="0" lvl="0" indent="0" algn="just" fontAlgn="base">
              <a:lnSpc>
                <a:spcPct val="150000"/>
              </a:lnSpc>
              <a:buNone/>
            </a:pPr>
            <a:r>
              <a:rPr lang="tr-TR" sz="2800" b="1" i="1" dirty="0"/>
              <a:t>Böylesi bir durumda </a:t>
            </a:r>
            <a:r>
              <a:rPr lang="tr-TR" sz="2800" b="1" i="1" dirty="0">
                <a:highlight>
                  <a:srgbClr val="FFFF00"/>
                </a:highlight>
              </a:rPr>
              <a:t>ihbar önel ücreti peşin verilerek fesih gerçekleştirilmesi gerekecek ancak fesih yine askı süresinin sonunda gerçekleşmiş olacaktır. </a:t>
            </a:r>
            <a:endParaRPr lang="tr-TR" dirty="0">
              <a:highlight>
                <a:srgbClr val="FFFF00"/>
              </a:highlight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47055" y="260648"/>
            <a:ext cx="7205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i="1" dirty="0">
                <a:solidFill>
                  <a:schemeClr val="tx2"/>
                </a:solidFill>
                <a:latin typeface="+mn-lt"/>
              </a:rPr>
              <a:t>KISA ÇALIŞMADA İŞ SÖZLEMESİNİN İŞVEREN TARAFINDAN SONA ERDİRİLMESİ</a:t>
            </a:r>
          </a:p>
        </p:txBody>
      </p:sp>
    </p:spTree>
    <p:extLst>
      <p:ext uri="{BB962C8B-B14F-4D97-AF65-F5344CB8AC3E}">
        <p14:creationId xmlns:p14="http://schemas.microsoft.com/office/powerpoint/2010/main" val="26854375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4462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504" y="1749009"/>
            <a:ext cx="8928992" cy="4608512"/>
          </a:xfrm>
        </p:spPr>
        <p:txBody>
          <a:bodyPr>
            <a:normAutofit/>
          </a:bodyPr>
          <a:lstStyle/>
          <a:p>
            <a:pPr marL="0" lvl="0" indent="0" algn="just" fontAlgn="base">
              <a:lnSpc>
                <a:spcPct val="150000"/>
              </a:lnSpc>
              <a:buNone/>
            </a:pPr>
            <a:r>
              <a:rPr lang="tr-TR" sz="3200" b="1" i="1" dirty="0"/>
              <a:t>Kısa çalışma, işveren tarafından çalışma süresinin azaltılması biçiminde yani haftalık çalışma sürelerinin haftanın diğer günlerine dağıtılması biçiminde uygulanıyorsa, </a:t>
            </a:r>
            <a:r>
              <a:rPr lang="tr-TR" sz="3200" b="1" i="1" dirty="0">
                <a:highlight>
                  <a:srgbClr val="FFFF00"/>
                </a:highlight>
              </a:rPr>
              <a:t>işçiye ihbar önel süresinin verilmesi mümkün olabilecektir.</a:t>
            </a:r>
          </a:p>
          <a:p>
            <a:pPr marL="0" lvl="0" indent="0" algn="just" fontAlgn="base">
              <a:lnSpc>
                <a:spcPct val="150000"/>
              </a:lnSpc>
              <a:buNone/>
            </a:pPr>
            <a:endParaRPr lang="tr-TR" sz="2800" b="1" i="1" dirty="0"/>
          </a:p>
        </p:txBody>
      </p:sp>
      <p:sp>
        <p:nvSpPr>
          <p:cNvPr id="3" name="Metin kutusu 2"/>
          <p:cNvSpPr txBox="1"/>
          <p:nvPr/>
        </p:nvSpPr>
        <p:spPr>
          <a:xfrm>
            <a:off x="247055" y="260648"/>
            <a:ext cx="7205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i="1" dirty="0">
                <a:solidFill>
                  <a:schemeClr val="tx2"/>
                </a:solidFill>
                <a:latin typeface="+mn-lt"/>
              </a:rPr>
              <a:t>KISA ÇALIŞMADA İŞ SÖZLEMESİNİN İŞVEREN TARAFINDAN SONA ERDİRİLMESİ</a:t>
            </a:r>
          </a:p>
        </p:txBody>
      </p:sp>
    </p:spTree>
    <p:extLst>
      <p:ext uri="{BB962C8B-B14F-4D97-AF65-F5344CB8AC3E}">
        <p14:creationId xmlns:p14="http://schemas.microsoft.com/office/powerpoint/2010/main" val="7704675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7504" y="2276872"/>
            <a:ext cx="8928992" cy="3600400"/>
          </a:xfrm>
        </p:spPr>
        <p:txBody>
          <a:bodyPr>
            <a:normAutofit/>
          </a:bodyPr>
          <a:lstStyle/>
          <a:p>
            <a:r>
              <a:rPr lang="tr-TR" sz="3100" b="1" dirty="0">
                <a:solidFill>
                  <a:schemeClr val="tx1"/>
                </a:solidFill>
                <a:latin typeface="Comic Sans MS" panose="030F0702030302020204" pitchFamily="66" charset="0"/>
              </a:rPr>
              <a:t>TEŞEKKÜR EDERİZ.</a:t>
            </a:r>
            <a:br>
              <a:rPr lang="tr-TR" sz="31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br>
              <a:rPr lang="tr-TR" sz="31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tr-TR" sz="3100" b="1" dirty="0">
                <a:solidFill>
                  <a:schemeClr val="tx1"/>
                </a:solidFill>
                <a:latin typeface="Comic Sans MS" panose="030F0702030302020204" pitchFamily="66" charset="0"/>
              </a:rPr>
              <a:t>LÜTFİ İNCİROĞLU</a:t>
            </a:r>
            <a:br>
              <a:rPr lang="tr-TR" sz="31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tr-TR" sz="3100" b="1" dirty="0">
                <a:solidFill>
                  <a:schemeClr val="tx1"/>
                </a:solidFill>
                <a:latin typeface="Comic Sans MS" panose="030F0702030302020204" pitchFamily="66" charset="0"/>
              </a:rPr>
              <a:t>İLETİŞİM 0 505 572 88 62</a:t>
            </a:r>
          </a:p>
        </p:txBody>
      </p:sp>
      <p:pic>
        <p:nvPicPr>
          <p:cNvPr id="5" name="Picture 3" descr="C:\Users\CSGB\Desktop\inciroğlu seçilen_png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512168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695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4462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504" y="1749009"/>
            <a:ext cx="8928992" cy="4608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800" b="1" i="1" dirty="0"/>
              <a:t>Kısa çalışma, ekonomik kriz dönemleri ile zorlayıcı sebeplerle </a:t>
            </a:r>
            <a:r>
              <a:rPr lang="tr-TR" sz="2800" b="1" i="1" u="sng" dirty="0">
                <a:highlight>
                  <a:srgbClr val="FFFF00"/>
                </a:highlight>
              </a:rPr>
              <a:t>işçilerin işten çıkarılması ya da ücretsiz izne çıkarılması yerine onları istihdamda tutmak ve sınırlı da olsa bir gelir güvencesi sağlamayı </a:t>
            </a:r>
            <a:r>
              <a:rPr lang="tr-TR" sz="2800" b="1" i="1" dirty="0"/>
              <a:t>amaçlamaktadır.</a:t>
            </a:r>
          </a:p>
          <a:p>
            <a:pPr algn="just"/>
            <a:endParaRPr lang="tr-TR" sz="2800" b="1" i="1" dirty="0"/>
          </a:p>
          <a:p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247055" y="300740"/>
            <a:ext cx="7205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i="1" dirty="0">
                <a:solidFill>
                  <a:schemeClr val="tx2"/>
                </a:solidFill>
                <a:latin typeface="+mn-lt"/>
              </a:rPr>
              <a:t>KISA ÇALIŞMA’NIN AMACI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24B7499-F06D-4E28-B2C4-A15DB0AF7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859" y="4797152"/>
            <a:ext cx="4493141" cy="208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18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4462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504" y="1916832"/>
            <a:ext cx="8789441" cy="3168352"/>
          </a:xfrm>
        </p:spPr>
        <p:txBody>
          <a:bodyPr>
            <a:normAutofit fontScale="92500"/>
          </a:bodyPr>
          <a:lstStyle/>
          <a:p>
            <a:pPr marL="301943" lvl="1" indent="0" algn="just">
              <a:lnSpc>
                <a:spcPct val="150000"/>
              </a:lnSpc>
              <a:buNone/>
            </a:pPr>
            <a:r>
              <a:rPr lang="tr-TR" sz="2800" b="1" i="1" dirty="0"/>
              <a:t>Türkiye İş Kurumu Genel Müdürlüğü Yönetim Kurulu’nun 16 Mart 2020 tarih ve 31 sayılı kararı ile </a:t>
            </a:r>
            <a:r>
              <a:rPr lang="tr-TR" sz="2800" b="1" i="1" dirty="0">
                <a:highlight>
                  <a:srgbClr val="FFFF00"/>
                </a:highlight>
              </a:rPr>
              <a:t>«(COVİD-19) salgın hastalığı, </a:t>
            </a:r>
            <a:r>
              <a:rPr lang="tr-TR" sz="2800" b="1" i="1" u="sng" dirty="0">
                <a:highlight>
                  <a:srgbClr val="FFFF00"/>
                </a:highlight>
              </a:rPr>
              <a:t>Dışsal etkilerden kaynaklanan dönemsel durumlardan ileri gelen zorlayıcı sebep»</a:t>
            </a:r>
            <a:r>
              <a:rPr lang="tr-TR" sz="2800" b="1" i="1" dirty="0">
                <a:highlight>
                  <a:srgbClr val="FFFF00"/>
                </a:highlight>
              </a:rPr>
              <a:t> olarak kabul edildi ve kısa çalışma ödeneği için başvuruların yolu açıldı. </a:t>
            </a:r>
            <a:endParaRPr lang="tr-TR" b="1" dirty="0"/>
          </a:p>
        </p:txBody>
      </p:sp>
      <p:sp>
        <p:nvSpPr>
          <p:cNvPr id="3" name="Metin kutusu 2"/>
          <p:cNvSpPr txBox="1"/>
          <p:nvPr/>
        </p:nvSpPr>
        <p:spPr>
          <a:xfrm>
            <a:off x="247055" y="300740"/>
            <a:ext cx="7205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i="1" dirty="0">
                <a:solidFill>
                  <a:schemeClr val="tx2"/>
                </a:solidFill>
                <a:latin typeface="+mn-lt"/>
              </a:rPr>
              <a:t>KISA ÇALIŞMAYA BAŞVURU ŞARTLARI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E0FB119-40E3-431A-A327-4D8755761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307" y="5235077"/>
            <a:ext cx="28575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96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4462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341919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800" b="1" i="1" u="sng" dirty="0">
                <a:highlight>
                  <a:srgbClr val="FFFF00"/>
                </a:highlight>
              </a:rPr>
              <a:t>İşverenler kısa çalışmaya</a:t>
            </a:r>
            <a:r>
              <a:rPr lang="tr-TR" sz="2800" b="1" i="1" u="sng" dirty="0"/>
              <a:t>, </a:t>
            </a:r>
            <a:r>
              <a:rPr lang="tr-TR" sz="2800" b="1" i="1" dirty="0"/>
              <a:t>işyerindeki haftalık çalışma sürelerinin </a:t>
            </a:r>
            <a:r>
              <a:rPr lang="tr-TR" sz="2800" b="1" i="1" u="sng" dirty="0">
                <a:highlight>
                  <a:srgbClr val="FFFF00"/>
                </a:highlight>
              </a:rPr>
              <a:t>en az üçte bir oranında</a:t>
            </a:r>
            <a:r>
              <a:rPr lang="tr-TR" sz="2800" b="1" i="1" u="sng" dirty="0"/>
              <a:t> </a:t>
            </a:r>
            <a:r>
              <a:rPr lang="tr-TR" sz="2800" b="1" i="1" dirty="0"/>
              <a:t>azaltılması veya işyerinde süreklilik koşulu aranmaksızın </a:t>
            </a:r>
            <a:r>
              <a:rPr lang="tr-TR" sz="2800" b="1" i="1" u="sng" dirty="0">
                <a:highlight>
                  <a:srgbClr val="FFFF00"/>
                </a:highlight>
              </a:rPr>
              <a:t>en az dört hafta süreyle faaliyetin tamamen veya kısmen durdurulması hallerinde</a:t>
            </a:r>
            <a:r>
              <a:rPr lang="tr-TR" sz="2800" b="1" i="1" dirty="0"/>
              <a:t>, başvurabilir.</a:t>
            </a:r>
          </a:p>
          <a:p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247055" y="300740"/>
            <a:ext cx="72052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i="1" dirty="0">
                <a:solidFill>
                  <a:schemeClr val="tx2"/>
                </a:solidFill>
              </a:rPr>
              <a:t>KISA ÇALIŞMAYA BAŞVURU ŞARTLARI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95F666F-A3C8-49EE-9276-0E7D74F92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883" y="5047994"/>
            <a:ext cx="3831902" cy="181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72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4462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504" y="1940932"/>
            <a:ext cx="8928992" cy="2976135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tr-TR" sz="2800" b="1" i="1" dirty="0"/>
              <a:t>Kısa çalışma ödeneği alacak işçinin kısa çalışmaya </a:t>
            </a:r>
            <a:r>
              <a:rPr lang="tr-TR" sz="2800" b="1" i="1" dirty="0">
                <a:solidFill>
                  <a:srgbClr val="FF0000"/>
                </a:solidFill>
                <a:highlight>
                  <a:srgbClr val="FFFF00"/>
                </a:highlight>
              </a:rPr>
              <a:t>başladığı tarihten önceki son 60 gün hizmet akdine tabi çalışmış olması ve son üç yıl içinde; </a:t>
            </a:r>
            <a:r>
              <a:rPr lang="tr-TR" sz="2800" b="1" i="1" dirty="0">
                <a:highlight>
                  <a:srgbClr val="FFFF00"/>
                </a:highlight>
              </a:rPr>
              <a:t>450 gün işsizlik sigortası primi ödemiş olması gerekir.</a:t>
            </a:r>
          </a:p>
          <a:p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247055" y="300740"/>
            <a:ext cx="72052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i="1" dirty="0">
                <a:solidFill>
                  <a:schemeClr val="tx2"/>
                </a:solidFill>
              </a:rPr>
              <a:t>KISA ÇALIŞMAYA BAŞVURU ŞARTLARI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B80230D-5992-4AC7-A270-0EE70112E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284" y="4797373"/>
            <a:ext cx="3834716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0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4462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504" y="1749009"/>
            <a:ext cx="8928992" cy="4704327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3800" b="1" i="1" dirty="0">
                <a:highlight>
                  <a:srgbClr val="FFFF00"/>
                </a:highlight>
              </a:rPr>
              <a:t>İşveren Kısa Çalışma Ödeneğine Başvururken;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800" b="1" i="1" dirty="0"/>
              <a:t>Kısa Çalışma Talep Formu (İmzalı-Kaşeli)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800" b="1" i="1" dirty="0"/>
              <a:t>Kısa çalışmaya katılacak işçi listesi, (İmzalı-Kaşeli)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800" b="1" i="1" dirty="0"/>
              <a:t>Yönetim Kurulu Kararı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800" b="1" i="1" dirty="0"/>
              <a:t>Sipariş İptal/Sözleşme İptal Yazıları eklenerek </a:t>
            </a:r>
            <a:r>
              <a:rPr lang="tr-TR" sz="2800" b="1" i="1" u="sng" dirty="0">
                <a:highlight>
                  <a:srgbClr val="FFFF00"/>
                </a:highlight>
              </a:rPr>
              <a:t>BİR ÜST YAZI EKİNDE</a:t>
            </a:r>
            <a:r>
              <a:rPr lang="tr-TR" sz="2800" b="1" i="1" dirty="0"/>
              <a:t>, işyerinin kayıtlı olduğu </a:t>
            </a:r>
            <a:r>
              <a:rPr lang="tr-TR" sz="2800" b="1" i="1" dirty="0">
                <a:highlight>
                  <a:srgbClr val="FFFF00"/>
                </a:highlight>
              </a:rPr>
              <a:t>Çalışma ve İş Kurumu İl Müdürlüğüne ya da Hizmet Merkezine elektronik posta ile göndermelidir.</a:t>
            </a:r>
            <a:r>
              <a:rPr lang="tr-TR" sz="2800" b="1" i="1" dirty="0"/>
              <a:t> </a:t>
            </a:r>
          </a:p>
          <a:p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247055" y="300740"/>
            <a:ext cx="7205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i="1" dirty="0">
                <a:solidFill>
                  <a:schemeClr val="tx2"/>
                </a:solidFill>
                <a:latin typeface="+mn-lt"/>
              </a:rPr>
              <a:t>KISA ÇALIŞMAYA BAŞVURU USULÜ</a:t>
            </a:r>
          </a:p>
        </p:txBody>
      </p:sp>
    </p:spTree>
    <p:extLst>
      <p:ext uri="{BB962C8B-B14F-4D97-AF65-F5344CB8AC3E}">
        <p14:creationId xmlns:p14="http://schemas.microsoft.com/office/powerpoint/2010/main" val="673622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4462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504" y="1749009"/>
            <a:ext cx="8928992" cy="3912240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tr-TR" sz="3400" b="1" i="1" dirty="0"/>
              <a:t>İşveren,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3400" b="1" i="1" dirty="0">
                <a:highlight>
                  <a:srgbClr val="FFFF00"/>
                </a:highlight>
              </a:rPr>
              <a:t>Başvuru Talep </a:t>
            </a:r>
            <a:r>
              <a:rPr lang="tr-TR" sz="3400" b="1" i="1" dirty="0" err="1">
                <a:highlight>
                  <a:srgbClr val="FFFF00"/>
                </a:highlight>
              </a:rPr>
              <a:t>Formu’nda</a:t>
            </a:r>
            <a:r>
              <a:rPr lang="tr-TR" sz="3400" b="1" i="1" dirty="0">
                <a:highlight>
                  <a:srgbClr val="FFFF00"/>
                </a:highlight>
              </a:rPr>
              <a:t> yer alan gerekçe kısmına</a:t>
            </a:r>
            <a:r>
              <a:rPr lang="tr-TR" sz="2900" dirty="0">
                <a:highlight>
                  <a:srgbClr val="FFFF00"/>
                </a:highlight>
              </a:rPr>
              <a:t>,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3800" b="1" i="1" dirty="0">
                <a:highlight>
                  <a:srgbClr val="FFFF00"/>
                </a:highlight>
              </a:rPr>
              <a:t>Yönetim Kurulu Kararına ve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3800" b="1" i="1" dirty="0">
                <a:highlight>
                  <a:srgbClr val="FFFF00"/>
                </a:highlight>
              </a:rPr>
              <a:t>Kuruma vereceği üst yazıya </a:t>
            </a:r>
            <a:r>
              <a:rPr lang="tr-TR" sz="3800" b="1" i="1" dirty="0"/>
              <a:t>kısa çalışmaya başvurma gerekçesini açık ve net bir şekilde yazmalıdır. 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247055" y="300740"/>
            <a:ext cx="7205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i="1" dirty="0">
                <a:solidFill>
                  <a:schemeClr val="tx2"/>
                </a:solidFill>
                <a:latin typeface="+mn-lt"/>
              </a:rPr>
              <a:t>KISA ÇALIŞMAYA BAŞVURU USULÜ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B6EA992-B679-4361-8A90-1E1E3BA1C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091" y="4755765"/>
            <a:ext cx="3834716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958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7118</TotalTime>
  <Words>1347</Words>
  <Application>Microsoft Office PowerPoint</Application>
  <PresentationFormat>Ekran Gösterisi (4:3)</PresentationFormat>
  <Paragraphs>138</Paragraphs>
  <Slides>37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37</vt:i4>
      </vt:variant>
    </vt:vector>
  </HeadingPairs>
  <TitlesOfParts>
    <vt:vector size="45" baseType="lpstr">
      <vt:lpstr>Arial</vt:lpstr>
      <vt:lpstr>Calibri</vt:lpstr>
      <vt:lpstr>Candara</vt:lpstr>
      <vt:lpstr>Comic Sans MS</vt:lpstr>
      <vt:lpstr>Symbol</vt:lpstr>
      <vt:lpstr>Wingdings</vt:lpstr>
      <vt:lpstr>Dalga Biçimi</vt:lpstr>
      <vt:lpstr>1_Dalga Biçimi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TEŞEKKÜR EDERİZ.  LÜTFİ İNCİROĞLU İLETİŞİM 0 505 572 88 62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TÜRKİYE’DE ÇALIŞMA HAYATI  LÜTFİ İNCİROĞLU</dc:title>
  <dc:creator>sevimli</dc:creator>
  <cp:lastModifiedBy>LÜTFİ İNCİROĞLU</cp:lastModifiedBy>
  <cp:revision>1073</cp:revision>
  <cp:lastPrinted>2016-11-03T06:55:11Z</cp:lastPrinted>
  <dcterms:created xsi:type="dcterms:W3CDTF">2012-05-10T07:18:12Z</dcterms:created>
  <dcterms:modified xsi:type="dcterms:W3CDTF">2020-04-02T11:34:29Z</dcterms:modified>
</cp:coreProperties>
</file>