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25"/>
  </p:notesMasterIdLst>
  <p:sldIdLst>
    <p:sldId id="256" r:id="rId2"/>
    <p:sldId id="258" r:id="rId3"/>
    <p:sldId id="259" r:id="rId4"/>
    <p:sldId id="262" r:id="rId5"/>
    <p:sldId id="264" r:id="rId6"/>
    <p:sldId id="297" r:id="rId7"/>
    <p:sldId id="298" r:id="rId8"/>
    <p:sldId id="299" r:id="rId9"/>
    <p:sldId id="265" r:id="rId10"/>
    <p:sldId id="300" r:id="rId11"/>
    <p:sldId id="301" r:id="rId12"/>
    <p:sldId id="302" r:id="rId13"/>
    <p:sldId id="303" r:id="rId14"/>
    <p:sldId id="304" r:id="rId15"/>
    <p:sldId id="317" r:id="rId16"/>
    <p:sldId id="307" r:id="rId17"/>
    <p:sldId id="305" r:id="rId18"/>
    <p:sldId id="318" r:id="rId19"/>
    <p:sldId id="313" r:id="rId20"/>
    <p:sldId id="314" r:id="rId21"/>
    <p:sldId id="315" r:id="rId22"/>
    <p:sldId id="316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il Kale (NAZALI-TR)" initials="HK(" lastIdx="1" clrIdx="0">
    <p:extLst>
      <p:ext uri="{19B8F6BF-5375-455C-9EA6-DF929625EA0E}">
        <p15:presenceInfo xmlns:p15="http://schemas.microsoft.com/office/powerpoint/2012/main" userId="S::halil.kale@nazali.com::80ec6cce-fbb0-49f9-a83b-94f2726479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7D0D36-575C-4EAB-BD7D-AAE5B00256CD}">
  <a:tblStyle styleId="{7A7D0D36-575C-4EAB-BD7D-AAE5B00256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1aa6ce88b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1aa6ce88b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327c7807a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327c7807a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12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327c7807a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327c7807a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689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27c7807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27c7807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993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1aa6ce88b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1aa6ce88b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84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27c7807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27c7807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433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327c7807a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327c7807a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593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0d0df954e_0_2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0d0df954e_0_2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141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27c7807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27c7807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62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327c7807a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327c7807a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375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0d0df954e_0_2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0d0df954e_0_2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92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327c7807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327c7807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0d0df954e_0_2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0d0df954e_0_2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274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0d0df954e_0_2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0d0df954e_0_2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648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0d0df954e_0_2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0d0df954e_0_2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451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6327c7807a_0_3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6327c7807a_0_3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27c7807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27c7807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1aa6ce88b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1aa6ce88b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0d0df954e_0_2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0d0df954e_0_2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0d0df954e_0_2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0d0df954e_0_2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26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e43c41c6f_6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e43c41c6f_6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27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27c7807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27c7807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133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327c7807a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327c7807a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89250" y="539500"/>
            <a:ext cx="4839600" cy="37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7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89250" y="4337125"/>
            <a:ext cx="3975600" cy="3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05824" y="1"/>
            <a:ext cx="7724951" cy="4001724"/>
            <a:chOff x="705824" y="1"/>
            <a:chExt cx="7724951" cy="4001724"/>
          </a:xfrm>
        </p:grpSpPr>
        <p:sp>
          <p:nvSpPr>
            <p:cNvPr id="12" name="Google Shape;12;p2"/>
            <p:cNvSpPr/>
            <p:nvPr/>
          </p:nvSpPr>
          <p:spPr>
            <a:xfrm>
              <a:off x="705824" y="3306025"/>
              <a:ext cx="695700" cy="695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35075" y="1"/>
              <a:ext cx="695700" cy="171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1_1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09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_1_1">
    <p:bg>
      <p:bgPr>
        <a:solidFill>
          <a:schemeClr val="l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09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5"/>
          <p:cNvGrpSpPr/>
          <p:nvPr/>
        </p:nvGrpSpPr>
        <p:grpSpPr>
          <a:xfrm>
            <a:off x="0" y="-50"/>
            <a:ext cx="9144000" cy="5143500"/>
            <a:chOff x="0" y="-50"/>
            <a:chExt cx="9144000" cy="5143500"/>
          </a:xfrm>
        </p:grpSpPr>
        <p:sp>
          <p:nvSpPr>
            <p:cNvPr id="25" name="Google Shape;25;p5"/>
            <p:cNvSpPr/>
            <p:nvPr/>
          </p:nvSpPr>
          <p:spPr>
            <a:xfrm>
              <a:off x="4572000" y="-50"/>
              <a:ext cx="4572000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0" y="-50"/>
              <a:ext cx="45720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3876312" y="539500"/>
              <a:ext cx="695700" cy="695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5190475" y="2617000"/>
            <a:ext cx="32403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713213" y="2617875"/>
            <a:ext cx="32403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190475" y="1832350"/>
            <a:ext cx="3240300" cy="82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713213" y="1831475"/>
            <a:ext cx="3240300" cy="82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2822000" y="0"/>
            <a:ext cx="695700" cy="25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4121900" y="2840889"/>
            <a:ext cx="4302900" cy="17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3189250" y="340425"/>
            <a:ext cx="4093200" cy="22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713224" y="3615851"/>
            <a:ext cx="695700" cy="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7735074" y="0"/>
            <a:ext cx="695700" cy="45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 hasCustomPrompt="1"/>
          </p:nvPr>
        </p:nvSpPr>
        <p:spPr>
          <a:xfrm>
            <a:off x="6691374" y="1166635"/>
            <a:ext cx="1587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979164" y="3926773"/>
            <a:ext cx="5299200" cy="6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ctrTitle" idx="2"/>
          </p:nvPr>
        </p:nvSpPr>
        <p:spPr>
          <a:xfrm>
            <a:off x="4185164" y="1737198"/>
            <a:ext cx="4093200" cy="22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/>
          <p:nvPr/>
        </p:nvSpPr>
        <p:spPr>
          <a:xfrm flipH="1">
            <a:off x="713214" y="3615851"/>
            <a:ext cx="695700" cy="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226225" y="736825"/>
            <a:ext cx="15735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2"/>
          </p:nvPr>
        </p:nvSpPr>
        <p:spPr>
          <a:xfrm>
            <a:off x="1226226" y="1378126"/>
            <a:ext cx="1741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3"/>
          </p:nvPr>
        </p:nvSpPr>
        <p:spPr>
          <a:xfrm>
            <a:off x="3995700" y="736825"/>
            <a:ext cx="15735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4"/>
          </p:nvPr>
        </p:nvSpPr>
        <p:spPr>
          <a:xfrm>
            <a:off x="3995696" y="1378119"/>
            <a:ext cx="1741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6765175" y="736825"/>
            <a:ext cx="15735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6"/>
          </p:nvPr>
        </p:nvSpPr>
        <p:spPr>
          <a:xfrm>
            <a:off x="6765167" y="1378119"/>
            <a:ext cx="1741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7"/>
          </p:nvPr>
        </p:nvSpPr>
        <p:spPr>
          <a:xfrm>
            <a:off x="1226226" y="2985550"/>
            <a:ext cx="15735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>
            <a:off x="1226225" y="3626849"/>
            <a:ext cx="1741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9"/>
          </p:nvPr>
        </p:nvSpPr>
        <p:spPr>
          <a:xfrm>
            <a:off x="3995700" y="2985550"/>
            <a:ext cx="15735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3"/>
          </p:nvPr>
        </p:nvSpPr>
        <p:spPr>
          <a:xfrm>
            <a:off x="3995696" y="3626849"/>
            <a:ext cx="1741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>
            <a:off x="6765179" y="2985550"/>
            <a:ext cx="15735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5"/>
          </p:nvPr>
        </p:nvSpPr>
        <p:spPr>
          <a:xfrm>
            <a:off x="6765167" y="3626849"/>
            <a:ext cx="1741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3"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713175" y="968175"/>
            <a:ext cx="7717500" cy="213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1078325" y="2146275"/>
            <a:ext cx="1391100" cy="5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2"/>
          </p:nvPr>
        </p:nvSpPr>
        <p:spPr>
          <a:xfrm>
            <a:off x="713225" y="3478925"/>
            <a:ext cx="2121300" cy="11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3"/>
          </p:nvPr>
        </p:nvSpPr>
        <p:spPr>
          <a:xfrm>
            <a:off x="3876469" y="2146275"/>
            <a:ext cx="1391100" cy="5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"/>
          </p:nvPr>
        </p:nvSpPr>
        <p:spPr>
          <a:xfrm>
            <a:off x="3511369" y="3478925"/>
            <a:ext cx="2121300" cy="11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5"/>
          </p:nvPr>
        </p:nvSpPr>
        <p:spPr>
          <a:xfrm>
            <a:off x="6674600" y="2146275"/>
            <a:ext cx="1391100" cy="5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6"/>
          </p:nvPr>
        </p:nvSpPr>
        <p:spPr>
          <a:xfrm>
            <a:off x="6309500" y="3478925"/>
            <a:ext cx="2121300" cy="11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3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_3_1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1850550" y="3687350"/>
            <a:ext cx="5442900" cy="49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850550" y="2016725"/>
            <a:ext cx="5442900" cy="127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ITLE_1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0"/>
          <p:cNvGrpSpPr/>
          <p:nvPr/>
        </p:nvGrpSpPr>
        <p:grpSpPr>
          <a:xfrm flipH="1">
            <a:off x="705824" y="1"/>
            <a:ext cx="7724951" cy="4001724"/>
            <a:chOff x="705824" y="1"/>
            <a:chExt cx="7724951" cy="4001724"/>
          </a:xfrm>
        </p:grpSpPr>
        <p:sp>
          <p:nvSpPr>
            <p:cNvPr id="122" name="Google Shape;122;p20"/>
            <p:cNvSpPr/>
            <p:nvPr/>
          </p:nvSpPr>
          <p:spPr>
            <a:xfrm>
              <a:off x="705824" y="3306025"/>
              <a:ext cx="695700" cy="695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7735075" y="1"/>
              <a:ext cx="695700" cy="171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20"/>
          <p:cNvSpPr txBox="1">
            <a:spLocks noGrp="1"/>
          </p:cNvSpPr>
          <p:nvPr>
            <p:ph type="ctrTitle"/>
          </p:nvPr>
        </p:nvSpPr>
        <p:spPr>
          <a:xfrm>
            <a:off x="2643405" y="971050"/>
            <a:ext cx="3368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7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719300" y="3686000"/>
            <a:ext cx="41013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/>
              </a:rPr>
              <a:t>Flaticon</a:t>
            </a:r>
            <a:r>
              <a:rPr lang="en"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/>
              </a:rPr>
              <a:t>Freepik</a:t>
            </a:r>
            <a:endParaRPr sz="10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1"/>
          </p:nvPr>
        </p:nvSpPr>
        <p:spPr>
          <a:xfrm>
            <a:off x="719300" y="2131200"/>
            <a:ext cx="3290100" cy="13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0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partan Thin"/>
              <a:buChar char="●"/>
              <a:defRPr sz="1800">
                <a:solidFill>
                  <a:schemeClr val="lt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Thin"/>
              <a:buChar char="○"/>
              <a:defRPr>
                <a:solidFill>
                  <a:schemeClr val="lt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Thin"/>
              <a:buChar char="■"/>
              <a:defRPr>
                <a:solidFill>
                  <a:schemeClr val="lt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Thin"/>
              <a:buChar char="●"/>
              <a:defRPr>
                <a:solidFill>
                  <a:schemeClr val="lt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Thin"/>
              <a:buChar char="○"/>
              <a:defRPr>
                <a:solidFill>
                  <a:schemeClr val="lt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Thin"/>
              <a:buChar char="■"/>
              <a:defRPr>
                <a:solidFill>
                  <a:schemeClr val="lt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Thin"/>
              <a:buChar char="●"/>
              <a:defRPr>
                <a:solidFill>
                  <a:schemeClr val="lt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Thin"/>
              <a:buChar char="○"/>
              <a:defRPr>
                <a:solidFill>
                  <a:schemeClr val="lt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partan Thin"/>
              <a:buChar char="■"/>
              <a:defRPr>
                <a:solidFill>
                  <a:schemeClr val="lt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9" r:id="rId6"/>
    <p:sldLayoutId id="2147483660" r:id="rId7"/>
    <p:sldLayoutId id="2147483661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halil.kale@nazal&#305;.com.tr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r="10080" b="1458"/>
          <a:stretch/>
        </p:blipFill>
        <p:spPr>
          <a:xfrm>
            <a:off x="713225" y="0"/>
            <a:ext cx="2804476" cy="46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>
            <a:spLocks noGrp="1"/>
          </p:cNvSpPr>
          <p:nvPr>
            <p:ph type="ctrTitle"/>
          </p:nvPr>
        </p:nvSpPr>
        <p:spPr>
          <a:xfrm>
            <a:off x="3147686" y="898909"/>
            <a:ext cx="4839600" cy="27549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COVİD-19 VE İŞ SAĞLIĞI VE GÜVENLİĞİ HUKUKU </a:t>
            </a:r>
            <a:endParaRPr sz="4400" b="1" dirty="0"/>
          </a:p>
        </p:txBody>
      </p:sp>
      <p:sp>
        <p:nvSpPr>
          <p:cNvPr id="140" name="Google Shape;140;p25"/>
          <p:cNvSpPr/>
          <p:nvPr/>
        </p:nvSpPr>
        <p:spPr>
          <a:xfrm>
            <a:off x="705824" y="3306025"/>
            <a:ext cx="695700" cy="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DC67E-BBB1-4B8E-B2E8-F2236F476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05" y="160351"/>
            <a:ext cx="1984961" cy="75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205;p31">
            <a:extLst>
              <a:ext uri="{FF2B5EF4-FFF2-40B4-BE49-F238E27FC236}">
                <a16:creationId xmlns:a16="http://schemas.microsoft.com/office/drawing/2014/main" id="{F23F0871-C952-4CBF-AF29-2BA3E8EE816C}"/>
              </a:ext>
            </a:extLst>
          </p:cNvPr>
          <p:cNvSpPr txBox="1">
            <a:spLocks/>
          </p:cNvSpPr>
          <p:nvPr/>
        </p:nvSpPr>
        <p:spPr>
          <a:xfrm>
            <a:off x="3581399" y="3587275"/>
            <a:ext cx="3814778" cy="1083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Arb. Halil Kale</a:t>
            </a:r>
          </a:p>
          <a:p>
            <a:r>
              <a:rPr lang="en-US" dirty="0" err="1">
                <a:solidFill>
                  <a:schemeClr val="tx1"/>
                </a:solidFill>
              </a:rPr>
              <a:t>Makine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Mühendisi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Hukukçu</a:t>
            </a:r>
            <a:r>
              <a:rPr lang="en-US" dirty="0">
                <a:solidFill>
                  <a:schemeClr val="tx1"/>
                </a:solidFill>
              </a:rPr>
              <a:t>-E. İş </a:t>
            </a:r>
            <a:r>
              <a:rPr lang="en-US" dirty="0" err="1">
                <a:solidFill>
                  <a:schemeClr val="tx1"/>
                </a:solidFill>
              </a:rPr>
              <a:t>Müfettişi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Nazalı İş </a:t>
            </a:r>
            <a:r>
              <a:rPr lang="en-US" dirty="0" err="1">
                <a:solidFill>
                  <a:schemeClr val="tx1"/>
                </a:solidFill>
              </a:rPr>
              <a:t>Sağlığı</a:t>
            </a:r>
            <a:r>
              <a:rPr lang="en-US" dirty="0">
                <a:solidFill>
                  <a:schemeClr val="tx1"/>
                </a:solidFill>
              </a:rPr>
              <a:t> ve </a:t>
            </a:r>
            <a:r>
              <a:rPr lang="en-US" dirty="0" err="1">
                <a:solidFill>
                  <a:schemeClr val="tx1"/>
                </a:solidFill>
              </a:rPr>
              <a:t>Güvenliği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Müdürü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F96E5-1846-45FE-AA65-644A069F9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519" y="3229139"/>
            <a:ext cx="1158321" cy="1545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ÇALIŞMAKTAN KAÇINMA HAKKI</a:t>
            </a:r>
            <a:endParaRPr b="0" dirty="0"/>
          </a:p>
        </p:txBody>
      </p:sp>
      <p:grpSp>
        <p:nvGrpSpPr>
          <p:cNvPr id="113" name="Google Shape;7454;p54">
            <a:extLst>
              <a:ext uri="{FF2B5EF4-FFF2-40B4-BE49-F238E27FC236}">
                <a16:creationId xmlns:a16="http://schemas.microsoft.com/office/drawing/2014/main" id="{4F232957-49CC-487B-B395-ECC97B757F1B}"/>
              </a:ext>
            </a:extLst>
          </p:cNvPr>
          <p:cNvGrpSpPr/>
          <p:nvPr/>
        </p:nvGrpSpPr>
        <p:grpSpPr>
          <a:xfrm>
            <a:off x="1073726" y="1063425"/>
            <a:ext cx="6598257" cy="3425436"/>
            <a:chOff x="803162" y="2667727"/>
            <a:chExt cx="1321067" cy="646687"/>
          </a:xfrm>
        </p:grpSpPr>
        <p:cxnSp>
          <p:nvCxnSpPr>
            <p:cNvPr id="114" name="Google Shape;7455;p54">
              <a:extLst>
                <a:ext uri="{FF2B5EF4-FFF2-40B4-BE49-F238E27FC236}">
                  <a16:creationId xmlns:a16="http://schemas.microsoft.com/office/drawing/2014/main" id="{A8ED4073-CDE5-4E2D-9F31-669FAF5D74AA}"/>
                </a:ext>
              </a:extLst>
            </p:cNvPr>
            <p:cNvCxnSpPr>
              <a:cxnSpLocks/>
              <a:stCxn id="126" idx="2"/>
              <a:endCxn id="124" idx="0"/>
            </p:cNvCxnSpPr>
            <p:nvPr/>
          </p:nvCxnSpPr>
          <p:spPr>
            <a:xfrm rot="16200000" flipH="1">
              <a:off x="1649879" y="2655955"/>
              <a:ext cx="129155" cy="402898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" name="Google Shape;7458;p54">
              <a:extLst>
                <a:ext uri="{FF2B5EF4-FFF2-40B4-BE49-F238E27FC236}">
                  <a16:creationId xmlns:a16="http://schemas.microsoft.com/office/drawing/2014/main" id="{DE3A64EA-6D01-44E0-8E5A-FED21909F85C}"/>
                </a:ext>
              </a:extLst>
            </p:cNvPr>
            <p:cNvCxnSpPr>
              <a:cxnSpLocks/>
              <a:stCxn id="125" idx="0"/>
              <a:endCxn id="126" idx="2"/>
            </p:cNvCxnSpPr>
            <p:nvPr/>
          </p:nvCxnSpPr>
          <p:spPr>
            <a:xfrm rot="5400000" flipH="1" flipV="1">
              <a:off x="1259548" y="2668522"/>
              <a:ext cx="129155" cy="377766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7460;p54">
              <a:extLst>
                <a:ext uri="{FF2B5EF4-FFF2-40B4-BE49-F238E27FC236}">
                  <a16:creationId xmlns:a16="http://schemas.microsoft.com/office/drawing/2014/main" id="{2C10F82A-468D-4047-842C-DF0C2C04A14E}"/>
                </a:ext>
              </a:extLst>
            </p:cNvPr>
            <p:cNvCxnSpPr>
              <a:cxnSpLocks/>
              <a:stCxn id="125" idx="2"/>
              <a:endCxn id="121" idx="0"/>
            </p:cNvCxnSpPr>
            <p:nvPr/>
          </p:nvCxnSpPr>
          <p:spPr>
            <a:xfrm rot="16200000" flipH="1">
              <a:off x="1161118" y="3021206"/>
              <a:ext cx="129156" cy="180907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" name="Google Shape;7462;p54">
              <a:extLst>
                <a:ext uri="{FF2B5EF4-FFF2-40B4-BE49-F238E27FC236}">
                  <a16:creationId xmlns:a16="http://schemas.microsoft.com/office/drawing/2014/main" id="{8DA854FA-62CD-43F5-BA57-4EC34A6B5970}"/>
                </a:ext>
              </a:extLst>
            </p:cNvPr>
            <p:cNvCxnSpPr>
              <a:cxnSpLocks/>
              <a:stCxn id="120" idx="0"/>
              <a:endCxn id="125" idx="2"/>
            </p:cNvCxnSpPr>
            <p:nvPr/>
          </p:nvCxnSpPr>
          <p:spPr>
            <a:xfrm rot="5400000" flipH="1" flipV="1">
              <a:off x="984799" y="3025795"/>
              <a:ext cx="129156" cy="17173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7466;p54">
              <a:extLst>
                <a:ext uri="{FF2B5EF4-FFF2-40B4-BE49-F238E27FC236}">
                  <a16:creationId xmlns:a16="http://schemas.microsoft.com/office/drawing/2014/main" id="{3B417D1E-4FE9-4F50-B68A-4D9D75C286F9}"/>
                </a:ext>
              </a:extLst>
            </p:cNvPr>
            <p:cNvCxnSpPr>
              <a:cxnSpLocks/>
              <a:stCxn id="122" idx="0"/>
              <a:endCxn id="124" idx="2"/>
            </p:cNvCxnSpPr>
            <p:nvPr/>
          </p:nvCxnSpPr>
          <p:spPr>
            <a:xfrm rot="5400000" flipH="1" flipV="1">
              <a:off x="1844790" y="3118126"/>
              <a:ext cx="142232" cy="2543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0" name="Google Shape;7463;p54">
              <a:extLst>
                <a:ext uri="{FF2B5EF4-FFF2-40B4-BE49-F238E27FC236}">
                  <a16:creationId xmlns:a16="http://schemas.microsoft.com/office/drawing/2014/main" id="{C6D56B3F-445D-44C2-8C79-C6C50417898A}"/>
                </a:ext>
              </a:extLst>
            </p:cNvPr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Önlemler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Alındı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1" name="Google Shape;7461;p54">
              <a:extLst>
                <a:ext uri="{FF2B5EF4-FFF2-40B4-BE49-F238E27FC236}">
                  <a16:creationId xmlns:a16="http://schemas.microsoft.com/office/drawing/2014/main" id="{597628CB-5999-4043-8E03-D63A2F194873}"/>
                </a:ext>
              </a:extLst>
            </p:cNvPr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Önlemler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Alınacak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" name="Google Shape;7467;p54">
              <a:extLst>
                <a:ext uri="{FF2B5EF4-FFF2-40B4-BE49-F238E27FC236}">
                  <a16:creationId xmlns:a16="http://schemas.microsoft.com/office/drawing/2014/main" id="{4FD24302-4105-4F51-929A-D0948A03689D}"/>
                </a:ext>
              </a:extLst>
            </p:cNvPr>
            <p:cNvSpPr/>
            <p:nvPr/>
          </p:nvSpPr>
          <p:spPr>
            <a:xfrm>
              <a:off x="1733218" y="3189314"/>
              <a:ext cx="365375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İşverenin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veya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Kurul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Üyelerinin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Sorumluluğu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Artar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4" name="Google Shape;7457;p54">
              <a:extLst>
                <a:ext uri="{FF2B5EF4-FFF2-40B4-BE49-F238E27FC236}">
                  <a16:creationId xmlns:a16="http://schemas.microsoft.com/office/drawing/2014/main" id="{BE46EC15-3630-479E-8702-92BD7C2EFE78}"/>
                </a:ext>
              </a:extLst>
            </p:cNvPr>
            <p:cNvSpPr/>
            <p:nvPr/>
          </p:nvSpPr>
          <p:spPr>
            <a:xfrm>
              <a:off x="1707582" y="2921982"/>
              <a:ext cx="416647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Cevap</a:t>
              </a:r>
              <a:r>
                <a:rPr lang="en-US" dirty="0">
                  <a:solidFill>
                    <a:schemeClr val="bg1"/>
                  </a:solidFill>
                </a:rPr>
                <a:t>: </a:t>
              </a:r>
              <a:r>
                <a:rPr lang="en-US" dirty="0" err="1">
                  <a:solidFill>
                    <a:schemeClr val="bg1"/>
                  </a:solidFill>
                </a:rPr>
                <a:t>Tehlike</a:t>
              </a:r>
              <a:r>
                <a:rPr lang="en-US" dirty="0">
                  <a:solidFill>
                    <a:schemeClr val="bg1"/>
                  </a:solidFill>
                </a:rPr>
                <a:t> Yok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5" name="Google Shape;7459;p54">
              <a:extLst>
                <a:ext uri="{FF2B5EF4-FFF2-40B4-BE49-F238E27FC236}">
                  <a16:creationId xmlns:a16="http://schemas.microsoft.com/office/drawing/2014/main" id="{D591A1B4-7493-4FDF-BD8A-2449CEC8990B}"/>
                </a:ext>
              </a:extLst>
            </p:cNvPr>
            <p:cNvSpPr/>
            <p:nvPr/>
          </p:nvSpPr>
          <p:spPr>
            <a:xfrm>
              <a:off x="933793" y="2921982"/>
              <a:ext cx="402898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Cevap:Tehlike</a:t>
              </a:r>
              <a:r>
                <a:rPr lang="en-US" dirty="0">
                  <a:solidFill>
                    <a:schemeClr val="bg1"/>
                  </a:solidFill>
                </a:rPr>
                <a:t> Var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6" name="Google Shape;7456;p54">
              <a:extLst>
                <a:ext uri="{FF2B5EF4-FFF2-40B4-BE49-F238E27FC236}">
                  <a16:creationId xmlns:a16="http://schemas.microsoft.com/office/drawing/2014/main" id="{B3733509-ADA6-4F97-B073-78A53789AB59}"/>
                </a:ext>
              </a:extLst>
            </p:cNvPr>
            <p:cNvSpPr/>
            <p:nvPr/>
          </p:nvSpPr>
          <p:spPr>
            <a:xfrm>
              <a:off x="1267742" y="2667727"/>
              <a:ext cx="490532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Kurula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veya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İşverene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Başvuru</a:t>
              </a:r>
              <a:endParaRPr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22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ÇALIŞMAKTAN KAÇINMA HAKKI</a:t>
            </a:r>
            <a:endParaRPr b="0" dirty="0"/>
          </a:p>
        </p:txBody>
      </p:sp>
      <p:grpSp>
        <p:nvGrpSpPr>
          <p:cNvPr id="113" name="Google Shape;7454;p54">
            <a:extLst>
              <a:ext uri="{FF2B5EF4-FFF2-40B4-BE49-F238E27FC236}">
                <a16:creationId xmlns:a16="http://schemas.microsoft.com/office/drawing/2014/main" id="{4F232957-49CC-487B-B395-ECC97B757F1B}"/>
              </a:ext>
            </a:extLst>
          </p:cNvPr>
          <p:cNvGrpSpPr/>
          <p:nvPr/>
        </p:nvGrpSpPr>
        <p:grpSpPr>
          <a:xfrm>
            <a:off x="1691544" y="1098060"/>
            <a:ext cx="6399510" cy="3365459"/>
            <a:chOff x="933793" y="2667727"/>
            <a:chExt cx="1281275" cy="635364"/>
          </a:xfrm>
        </p:grpSpPr>
        <p:cxnSp>
          <p:nvCxnSpPr>
            <p:cNvPr id="114" name="Google Shape;7455;p54">
              <a:extLst>
                <a:ext uri="{FF2B5EF4-FFF2-40B4-BE49-F238E27FC236}">
                  <a16:creationId xmlns:a16="http://schemas.microsoft.com/office/drawing/2014/main" id="{A8ED4073-CDE5-4E2D-9F31-669FAF5D74AA}"/>
                </a:ext>
              </a:extLst>
            </p:cNvPr>
            <p:cNvCxnSpPr>
              <a:cxnSpLocks/>
              <a:stCxn id="126" idx="2"/>
              <a:endCxn id="124" idx="0"/>
            </p:cNvCxnSpPr>
            <p:nvPr/>
          </p:nvCxnSpPr>
          <p:spPr>
            <a:xfrm rot="16200000" flipH="1">
              <a:off x="1649879" y="2655955"/>
              <a:ext cx="129155" cy="402898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" name="Google Shape;7458;p54">
              <a:extLst>
                <a:ext uri="{FF2B5EF4-FFF2-40B4-BE49-F238E27FC236}">
                  <a16:creationId xmlns:a16="http://schemas.microsoft.com/office/drawing/2014/main" id="{DE3A64EA-6D01-44E0-8E5A-FED21909F85C}"/>
                </a:ext>
              </a:extLst>
            </p:cNvPr>
            <p:cNvCxnSpPr>
              <a:cxnSpLocks/>
              <a:stCxn id="125" idx="0"/>
              <a:endCxn id="126" idx="2"/>
            </p:cNvCxnSpPr>
            <p:nvPr/>
          </p:nvCxnSpPr>
          <p:spPr>
            <a:xfrm rot="5400000" flipH="1" flipV="1">
              <a:off x="1259548" y="2668522"/>
              <a:ext cx="129155" cy="377766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" name="Google Shape;7462;p54">
              <a:extLst>
                <a:ext uri="{FF2B5EF4-FFF2-40B4-BE49-F238E27FC236}">
                  <a16:creationId xmlns:a16="http://schemas.microsoft.com/office/drawing/2014/main" id="{8DA854FA-62CD-43F5-BA57-4EC34A6B5970}"/>
                </a:ext>
              </a:extLst>
            </p:cNvPr>
            <p:cNvCxnSpPr>
              <a:cxnSpLocks/>
              <a:stCxn id="120" idx="0"/>
              <a:endCxn id="125" idx="2"/>
            </p:cNvCxnSpPr>
            <p:nvPr/>
          </p:nvCxnSpPr>
          <p:spPr>
            <a:xfrm rot="16200000" flipV="1">
              <a:off x="1070423" y="3111901"/>
              <a:ext cx="130909" cy="1271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7464;p54">
              <a:extLst>
                <a:ext uri="{FF2B5EF4-FFF2-40B4-BE49-F238E27FC236}">
                  <a16:creationId xmlns:a16="http://schemas.microsoft.com/office/drawing/2014/main" id="{D2DA9AC6-A6D0-493E-9134-CC1EC40080E7}"/>
                </a:ext>
              </a:extLst>
            </p:cNvPr>
            <p:cNvCxnSpPr>
              <a:cxnSpLocks/>
              <a:stCxn id="124" idx="2"/>
              <a:endCxn id="123" idx="0"/>
            </p:cNvCxnSpPr>
            <p:nvPr/>
          </p:nvCxnSpPr>
          <p:spPr>
            <a:xfrm rot="16200000" flipH="1">
              <a:off x="1920734" y="3042254"/>
              <a:ext cx="129156" cy="138812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7466;p54">
              <a:extLst>
                <a:ext uri="{FF2B5EF4-FFF2-40B4-BE49-F238E27FC236}">
                  <a16:creationId xmlns:a16="http://schemas.microsoft.com/office/drawing/2014/main" id="{3B417D1E-4FE9-4F50-B68A-4D9D75C286F9}"/>
                </a:ext>
              </a:extLst>
            </p:cNvPr>
            <p:cNvCxnSpPr>
              <a:cxnSpLocks/>
              <a:stCxn id="122" idx="0"/>
              <a:endCxn id="124" idx="2"/>
            </p:cNvCxnSpPr>
            <p:nvPr/>
          </p:nvCxnSpPr>
          <p:spPr>
            <a:xfrm rot="5400000" flipH="1" flipV="1">
              <a:off x="1733247" y="2993579"/>
              <a:ext cx="129156" cy="236162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0" name="Google Shape;7463;p54">
              <a:extLst>
                <a:ext uri="{FF2B5EF4-FFF2-40B4-BE49-F238E27FC236}">
                  <a16:creationId xmlns:a16="http://schemas.microsoft.com/office/drawing/2014/main" id="{C6D56B3F-445D-44C2-8C79-C6C50417898A}"/>
                </a:ext>
              </a:extLst>
            </p:cNvPr>
            <p:cNvSpPr/>
            <p:nvPr/>
          </p:nvSpPr>
          <p:spPr>
            <a:xfrm>
              <a:off x="976163" y="3177991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Haklı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nedenle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fesih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yapabilir</a:t>
              </a:r>
              <a:r>
                <a:rPr lang="en-US" dirty="0">
                  <a:solidFill>
                    <a:schemeClr val="bg1"/>
                  </a:solidFill>
                </a:rPr>
                <a:t>.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2" name="Google Shape;7467;p54">
              <a:extLst>
                <a:ext uri="{FF2B5EF4-FFF2-40B4-BE49-F238E27FC236}">
                  <a16:creationId xmlns:a16="http://schemas.microsoft.com/office/drawing/2014/main" id="{4FD24302-4105-4F51-929A-D0948A03689D}"/>
                </a:ext>
              </a:extLst>
            </p:cNvPr>
            <p:cNvSpPr/>
            <p:nvPr/>
          </p:nvSpPr>
          <p:spPr>
            <a:xfrm>
              <a:off x="1497056" y="3176238"/>
              <a:ext cx="365375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Alınana</a:t>
              </a:r>
              <a:r>
                <a:rPr lang="en-US" dirty="0">
                  <a:solidFill>
                    <a:schemeClr val="bg1"/>
                  </a:solidFill>
                </a:rPr>
                <a:t> Kadar </a:t>
              </a:r>
              <a:r>
                <a:rPr lang="en-US" dirty="0" err="1">
                  <a:solidFill>
                    <a:schemeClr val="bg1"/>
                  </a:solidFill>
                </a:rPr>
                <a:t>Geçen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Sürede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Ücretini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hak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eder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3" name="Google Shape;7465;p54">
              <a:extLst>
                <a:ext uri="{FF2B5EF4-FFF2-40B4-BE49-F238E27FC236}">
                  <a16:creationId xmlns:a16="http://schemas.microsoft.com/office/drawing/2014/main" id="{BD9EF8A6-6984-426B-91E4-69216D2D31F8}"/>
                </a:ext>
              </a:extLst>
            </p:cNvPr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Çalışmaya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Başlar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4" name="Google Shape;7457;p54">
              <a:extLst>
                <a:ext uri="{FF2B5EF4-FFF2-40B4-BE49-F238E27FC236}">
                  <a16:creationId xmlns:a16="http://schemas.microsoft.com/office/drawing/2014/main" id="{BE46EC15-3630-479E-8702-92BD7C2EFE78}"/>
                </a:ext>
              </a:extLst>
            </p:cNvPr>
            <p:cNvSpPr/>
            <p:nvPr/>
          </p:nvSpPr>
          <p:spPr>
            <a:xfrm>
              <a:off x="1707582" y="2921982"/>
              <a:ext cx="416647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Alınırsa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5" name="Google Shape;7459;p54">
              <a:extLst>
                <a:ext uri="{FF2B5EF4-FFF2-40B4-BE49-F238E27FC236}">
                  <a16:creationId xmlns:a16="http://schemas.microsoft.com/office/drawing/2014/main" id="{D591A1B4-7493-4FDF-BD8A-2449CEC8990B}"/>
                </a:ext>
              </a:extLst>
            </p:cNvPr>
            <p:cNvSpPr/>
            <p:nvPr/>
          </p:nvSpPr>
          <p:spPr>
            <a:xfrm>
              <a:off x="933793" y="2921982"/>
              <a:ext cx="402898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Alınmazsa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6" name="Google Shape;7456;p54">
              <a:extLst>
                <a:ext uri="{FF2B5EF4-FFF2-40B4-BE49-F238E27FC236}">
                  <a16:creationId xmlns:a16="http://schemas.microsoft.com/office/drawing/2014/main" id="{B3733509-ADA6-4F97-B073-78A53789AB59}"/>
                </a:ext>
              </a:extLst>
            </p:cNvPr>
            <p:cNvSpPr/>
            <p:nvPr/>
          </p:nvSpPr>
          <p:spPr>
            <a:xfrm>
              <a:off x="1267742" y="2667727"/>
              <a:ext cx="490532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Önlemler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Alınacak</a:t>
              </a:r>
              <a:endParaRPr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25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 l="21677" t="17763" r="2896" b="604"/>
          <a:stretch/>
        </p:blipFill>
        <p:spPr>
          <a:xfrm>
            <a:off x="713225" y="0"/>
            <a:ext cx="2804475" cy="46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/>
          <p:nvPr/>
        </p:nvSpPr>
        <p:spPr>
          <a:xfrm>
            <a:off x="2822000" y="0"/>
            <a:ext cx="695700" cy="25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3169850" y="170100"/>
            <a:ext cx="4887950" cy="22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dirty="0"/>
              <a:t>ÇALIŞANLARIN YÜKÜMLÜLÜKLERİ</a:t>
            </a:r>
          </a:p>
        </p:txBody>
      </p:sp>
      <p:sp>
        <p:nvSpPr>
          <p:cNvPr id="178" name="Google Shape;178;p28"/>
          <p:cNvSpPr/>
          <p:nvPr/>
        </p:nvSpPr>
        <p:spPr>
          <a:xfrm>
            <a:off x="713224" y="3615851"/>
            <a:ext cx="695700" cy="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61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1"/>
          <p:cNvPicPr preferRelativeResize="0"/>
          <p:nvPr/>
        </p:nvPicPr>
        <p:blipFill rotWithShape="1">
          <a:blip r:embed="rId3">
            <a:alphaModFix/>
          </a:blip>
          <a:srcRect l="337" t="41911" r="337" b="16800"/>
          <a:stretch/>
        </p:blipFill>
        <p:spPr>
          <a:xfrm>
            <a:off x="50" y="968175"/>
            <a:ext cx="9143952" cy="21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0" dirty="0">
                <a:solidFill>
                  <a:schemeClr val="lt1"/>
                </a:solidFill>
              </a:rPr>
              <a:t>ÇALIŞANLARIN YÜKÜMLÜLÜKLERİ</a:t>
            </a:r>
            <a:endParaRPr b="0" dirty="0">
              <a:solidFill>
                <a:schemeClr val="lt1"/>
              </a:solidFill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subTitle" idx="4"/>
          </p:nvPr>
        </p:nvSpPr>
        <p:spPr>
          <a:xfrm>
            <a:off x="3511369" y="3478925"/>
            <a:ext cx="2121300" cy="11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dirty="0"/>
              <a:t>İş </a:t>
            </a:r>
            <a:r>
              <a:rPr lang="en-US" dirty="0" err="1"/>
              <a:t>sağlığı</a:t>
            </a:r>
            <a:r>
              <a:rPr lang="en-US" dirty="0"/>
              <a:t> ve </a:t>
            </a:r>
            <a:r>
              <a:rPr lang="en-US" dirty="0" err="1"/>
              <a:t>güvenliğinin</a:t>
            </a:r>
            <a:r>
              <a:rPr lang="en-US" dirty="0"/>
              <a:t> </a:t>
            </a:r>
            <a:r>
              <a:rPr lang="en-US" dirty="0" err="1"/>
              <a:t>sağlanması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işveren</a:t>
            </a:r>
            <a:r>
              <a:rPr lang="en-US" dirty="0"/>
              <a:t> ve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temsilcisi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birliği</a:t>
            </a:r>
            <a:r>
              <a:rPr lang="en-US" dirty="0"/>
              <a:t> </a:t>
            </a:r>
            <a:r>
              <a:rPr lang="en-US" dirty="0" err="1"/>
              <a:t>yapmak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6"/>
          </p:nvPr>
        </p:nvSpPr>
        <p:spPr>
          <a:xfrm>
            <a:off x="6309500" y="3478925"/>
            <a:ext cx="2121300" cy="11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Sadakat</a:t>
            </a:r>
            <a:r>
              <a:rPr lang="en-US" dirty="0"/>
              <a:t> </a:t>
            </a:r>
            <a:r>
              <a:rPr lang="en-US" dirty="0" err="1"/>
              <a:t>Yükümlülüğü</a:t>
            </a:r>
            <a:endParaRPr dirty="0"/>
          </a:p>
        </p:txBody>
      </p:sp>
      <p:sp>
        <p:nvSpPr>
          <p:cNvPr id="205" name="Google Shape;205;p31"/>
          <p:cNvSpPr txBox="1">
            <a:spLocks noGrp="1"/>
          </p:cNvSpPr>
          <p:nvPr>
            <p:ph type="subTitle" idx="2"/>
          </p:nvPr>
        </p:nvSpPr>
        <p:spPr>
          <a:xfrm>
            <a:off x="713200" y="3393259"/>
            <a:ext cx="2121300" cy="1684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dirty="0" err="1"/>
              <a:t>Eğitim</a:t>
            </a:r>
            <a:r>
              <a:rPr lang="en-US" dirty="0"/>
              <a:t> ve </a:t>
            </a:r>
            <a:r>
              <a:rPr lang="en-US" dirty="0" err="1"/>
              <a:t>işverenin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konudaki</a:t>
            </a:r>
            <a:r>
              <a:rPr lang="en-US" dirty="0"/>
              <a:t> </a:t>
            </a:r>
            <a:r>
              <a:rPr lang="en-US" dirty="0" err="1"/>
              <a:t>talimatları</a:t>
            </a:r>
            <a:r>
              <a:rPr lang="en-US" dirty="0"/>
              <a:t> </a:t>
            </a:r>
            <a:r>
              <a:rPr lang="en-US" dirty="0" err="1"/>
              <a:t>doğrultusunda</a:t>
            </a:r>
            <a:r>
              <a:rPr lang="en-US" dirty="0"/>
              <a:t>, </a:t>
            </a:r>
            <a:r>
              <a:rPr lang="en-US" dirty="0" err="1"/>
              <a:t>kendilerinin</a:t>
            </a:r>
            <a:r>
              <a:rPr lang="en-US" dirty="0"/>
              <a:t> ve </a:t>
            </a:r>
            <a:r>
              <a:rPr lang="en-US" dirty="0" err="1"/>
              <a:t>hareketlerinden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yaptıkları</a:t>
            </a:r>
            <a:r>
              <a:rPr lang="en-US" dirty="0"/>
              <a:t> </a:t>
            </a:r>
            <a:r>
              <a:rPr lang="en-US" dirty="0" err="1"/>
              <a:t>işten</a:t>
            </a:r>
            <a:r>
              <a:rPr lang="en-US" dirty="0"/>
              <a:t> </a:t>
            </a:r>
            <a:r>
              <a:rPr lang="en-US" dirty="0" err="1"/>
              <a:t>etkilenen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çalışanların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ve </a:t>
            </a:r>
            <a:r>
              <a:rPr lang="en-US" dirty="0" err="1"/>
              <a:t>güvenliklerini</a:t>
            </a:r>
            <a:r>
              <a:rPr lang="en-US" dirty="0"/>
              <a:t> </a:t>
            </a:r>
            <a:r>
              <a:rPr lang="en-US" dirty="0" err="1"/>
              <a:t>tehlikeye</a:t>
            </a:r>
            <a:r>
              <a:rPr lang="en-US" dirty="0"/>
              <a:t> </a:t>
            </a:r>
            <a:r>
              <a:rPr lang="en-US" dirty="0" err="1"/>
              <a:t>düşürmemekle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06" name="Google Shape;206;p31"/>
          <p:cNvSpPr/>
          <p:nvPr/>
        </p:nvSpPr>
        <p:spPr>
          <a:xfrm>
            <a:off x="1581875" y="2902525"/>
            <a:ext cx="384000" cy="38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1"/>
          <p:cNvSpPr/>
          <p:nvPr/>
        </p:nvSpPr>
        <p:spPr>
          <a:xfrm>
            <a:off x="4380019" y="2902525"/>
            <a:ext cx="384000" cy="38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1"/>
          <p:cNvSpPr/>
          <p:nvPr/>
        </p:nvSpPr>
        <p:spPr>
          <a:xfrm>
            <a:off x="7178150" y="2902525"/>
            <a:ext cx="384000" cy="38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subTitle" idx="1"/>
          </p:nvPr>
        </p:nvSpPr>
        <p:spPr>
          <a:xfrm>
            <a:off x="1078300" y="1897322"/>
            <a:ext cx="1474620" cy="1005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Tehlikeye</a:t>
            </a:r>
            <a:r>
              <a:rPr lang="en-US" dirty="0"/>
              <a:t> </a:t>
            </a:r>
            <a:r>
              <a:rPr lang="en-US" dirty="0" err="1"/>
              <a:t>Atmama</a:t>
            </a:r>
            <a:endParaRPr lang="en-US" dirty="0"/>
          </a:p>
        </p:txBody>
      </p:sp>
      <p:sp>
        <p:nvSpPr>
          <p:cNvPr id="210" name="Google Shape;210;p31"/>
          <p:cNvSpPr txBox="1">
            <a:spLocks noGrp="1"/>
          </p:cNvSpPr>
          <p:nvPr>
            <p:ph type="subTitle" idx="3"/>
          </p:nvPr>
        </p:nvSpPr>
        <p:spPr>
          <a:xfrm>
            <a:off x="3871140" y="2024114"/>
            <a:ext cx="1485240" cy="631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Tedbirlere</a:t>
            </a:r>
            <a:r>
              <a:rPr lang="en-US" dirty="0"/>
              <a:t> </a:t>
            </a:r>
            <a:r>
              <a:rPr lang="en-US" dirty="0" err="1"/>
              <a:t>Uyma</a:t>
            </a:r>
            <a:endParaRPr dirty="0"/>
          </a:p>
        </p:txBody>
      </p:sp>
      <p:sp>
        <p:nvSpPr>
          <p:cNvPr id="211" name="Google Shape;211;p31"/>
          <p:cNvSpPr txBox="1">
            <a:spLocks noGrp="1"/>
          </p:cNvSpPr>
          <p:nvPr>
            <p:ph type="subTitle" idx="5"/>
          </p:nvPr>
        </p:nvSpPr>
        <p:spPr>
          <a:xfrm>
            <a:off x="6674600" y="1952149"/>
            <a:ext cx="1561927" cy="950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Bilgi Verme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37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 l="21677" t="17763" r="2896" b="604"/>
          <a:stretch/>
        </p:blipFill>
        <p:spPr>
          <a:xfrm>
            <a:off x="713225" y="0"/>
            <a:ext cx="2804475" cy="46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/>
          <p:nvPr/>
        </p:nvSpPr>
        <p:spPr>
          <a:xfrm>
            <a:off x="2822000" y="0"/>
            <a:ext cx="695700" cy="25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3169850" y="170100"/>
            <a:ext cx="4887950" cy="22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dirty="0"/>
              <a:t>İŞÇİDE COVİD-19 POZİTİF ÇIKMASI</a:t>
            </a:r>
          </a:p>
        </p:txBody>
      </p:sp>
      <p:sp>
        <p:nvSpPr>
          <p:cNvPr id="178" name="Google Shape;178;p28"/>
          <p:cNvSpPr/>
          <p:nvPr/>
        </p:nvSpPr>
        <p:spPr>
          <a:xfrm>
            <a:off x="713224" y="3615851"/>
            <a:ext cx="695700" cy="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95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ctrTitle"/>
          </p:nvPr>
        </p:nvSpPr>
        <p:spPr>
          <a:xfrm>
            <a:off x="1376850" y="269756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COVİD-19 TANISI</a:t>
            </a:r>
            <a:endParaRPr b="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B688A2E-C5EE-4FDB-B1CF-17D948DC4D5E}"/>
              </a:ext>
            </a:extLst>
          </p:cNvPr>
          <p:cNvGrpSpPr/>
          <p:nvPr/>
        </p:nvGrpSpPr>
        <p:grpSpPr>
          <a:xfrm>
            <a:off x="2052084" y="1443861"/>
            <a:ext cx="5039831" cy="2398977"/>
            <a:chOff x="69273" y="2067315"/>
            <a:chExt cx="5039831" cy="23989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828F51A-19DF-44A0-8DD0-2CC228FAAADA}"/>
                </a:ext>
              </a:extLst>
            </p:cNvPr>
            <p:cNvGrpSpPr/>
            <p:nvPr/>
          </p:nvGrpSpPr>
          <p:grpSpPr>
            <a:xfrm>
              <a:off x="69273" y="2067315"/>
              <a:ext cx="5039831" cy="2398977"/>
              <a:chOff x="47284" y="2164297"/>
              <a:chExt cx="5039831" cy="2398977"/>
            </a:xfrm>
          </p:grpSpPr>
          <p:sp>
            <p:nvSpPr>
              <p:cNvPr id="120" name="Google Shape;7463;p54">
                <a:extLst>
                  <a:ext uri="{FF2B5EF4-FFF2-40B4-BE49-F238E27FC236}">
                    <a16:creationId xmlns:a16="http://schemas.microsoft.com/office/drawing/2014/main" id="{C6D56B3F-445D-44C2-8C79-C6C50417898A}"/>
                  </a:ext>
                </a:extLst>
              </p:cNvPr>
              <p:cNvSpPr/>
              <p:nvPr/>
            </p:nvSpPr>
            <p:spPr>
              <a:xfrm>
                <a:off x="1820877" y="3900632"/>
                <a:ext cx="1399871" cy="662642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SGK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Google Shape;7461;p54">
                <a:extLst>
                  <a:ext uri="{FF2B5EF4-FFF2-40B4-BE49-F238E27FC236}">
                    <a16:creationId xmlns:a16="http://schemas.microsoft.com/office/drawing/2014/main" id="{597628CB-5999-4043-8E03-D63A2F194873}"/>
                  </a:ext>
                </a:extLst>
              </p:cNvPr>
              <p:cNvSpPr/>
              <p:nvPr/>
            </p:nvSpPr>
            <p:spPr>
              <a:xfrm>
                <a:off x="3595910" y="3882832"/>
                <a:ext cx="1491205" cy="662642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</a:rPr>
                  <a:t>Tedbirler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Google Shape;7459;p54">
                <a:extLst>
                  <a:ext uri="{FF2B5EF4-FFF2-40B4-BE49-F238E27FC236}">
                    <a16:creationId xmlns:a16="http://schemas.microsoft.com/office/drawing/2014/main" id="{D591A1B4-7493-4FDF-BD8A-2449CEC8990B}"/>
                  </a:ext>
                </a:extLst>
              </p:cNvPr>
              <p:cNvSpPr/>
              <p:nvPr/>
            </p:nvSpPr>
            <p:spPr>
              <a:xfrm>
                <a:off x="1425118" y="2164297"/>
                <a:ext cx="2191390" cy="662642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err="1">
                    <a:solidFill>
                      <a:schemeClr val="bg1"/>
                    </a:solidFill>
                  </a:rPr>
                  <a:t>Pozitif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Google Shape;7463;p54">
                <a:extLst>
                  <a:ext uri="{FF2B5EF4-FFF2-40B4-BE49-F238E27FC236}">
                    <a16:creationId xmlns:a16="http://schemas.microsoft.com/office/drawing/2014/main" id="{68BD199D-2AA2-42D0-B509-5F1403D885A1}"/>
                  </a:ext>
                </a:extLst>
              </p:cNvPr>
              <p:cNvSpPr/>
              <p:nvPr/>
            </p:nvSpPr>
            <p:spPr>
              <a:xfrm>
                <a:off x="47284" y="3895503"/>
                <a:ext cx="1475162" cy="662642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err="1">
                    <a:solidFill>
                      <a:schemeClr val="bg1"/>
                    </a:solidFill>
                  </a:rPr>
                  <a:t>Sağlık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Bakanlığı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1F31D3B2-EC66-48BC-BC68-E6839C7D2E24}"/>
                </a:ext>
              </a:extLst>
            </p:cNvPr>
            <p:cNvCxnSpPr>
              <a:cxnSpLocks/>
              <a:stCxn id="125" idx="2"/>
              <a:endCxn id="21" idx="0"/>
            </p:cNvCxnSpPr>
            <p:nvPr/>
          </p:nvCxnSpPr>
          <p:spPr>
            <a:xfrm rot="5400000">
              <a:off x="1140546" y="2396265"/>
              <a:ext cx="1068564" cy="1735948"/>
            </a:xfrm>
            <a:prstGeom prst="bentConnector3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872A9489-3ABB-4C5B-BB7A-4ADE8D140684}"/>
                </a:ext>
              </a:extLst>
            </p:cNvPr>
            <p:cNvCxnSpPr>
              <a:cxnSpLocks/>
              <a:stCxn id="125" idx="2"/>
              <a:endCxn id="121" idx="0"/>
            </p:cNvCxnSpPr>
            <p:nvPr/>
          </p:nvCxnSpPr>
          <p:spPr>
            <a:xfrm rot="16200000" flipH="1">
              <a:off x="2925206" y="2347553"/>
              <a:ext cx="1055893" cy="1820700"/>
            </a:xfrm>
            <a:prstGeom prst="bentConnector3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E30A8EC-E805-4CA7-B8EA-3F4995211FA6}"/>
                </a:ext>
              </a:extLst>
            </p:cNvPr>
            <p:cNvCxnSpPr>
              <a:cxnSpLocks/>
              <a:stCxn id="125" idx="2"/>
              <a:endCxn id="120" idx="0"/>
            </p:cNvCxnSpPr>
            <p:nvPr/>
          </p:nvCxnSpPr>
          <p:spPr>
            <a:xfrm>
              <a:off x="2542802" y="2729957"/>
              <a:ext cx="0" cy="1073693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340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 rotWithShape="1">
          <a:blip r:embed="rId3">
            <a:alphaModFix/>
          </a:blip>
          <a:srcRect l="21246" t="1257" r="29433" b="1257"/>
          <a:stretch/>
        </p:blipFill>
        <p:spPr>
          <a:xfrm>
            <a:off x="-54650" y="0"/>
            <a:ext cx="4626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>
            <a:spLocks noGrp="1"/>
          </p:cNvSpPr>
          <p:nvPr>
            <p:ph type="subTitle" idx="1"/>
          </p:nvPr>
        </p:nvSpPr>
        <p:spPr>
          <a:xfrm>
            <a:off x="5121203" y="1017727"/>
            <a:ext cx="3240300" cy="3741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b="1" dirty="0"/>
              <a:t>Y</a:t>
            </a:r>
            <a:r>
              <a:rPr lang="tr-TR" b="1" dirty="0"/>
              <a:t>asada olmadığı halde, herhangi başkaca kısıtlayıcı bir koşulun varlığı aranmamalıdır.</a:t>
            </a:r>
            <a:endParaRPr lang="en-US" b="1" dirty="0"/>
          </a:p>
          <a:p>
            <a:pPr marL="0" lvl="0" indent="0" algn="just"/>
            <a:r>
              <a:rPr lang="en-US" b="1" dirty="0"/>
              <a:t>M</a:t>
            </a:r>
            <a:r>
              <a:rPr lang="tr-TR" b="1" dirty="0"/>
              <a:t>addede yer alan herhangi bir hale uygunluk varsa </a:t>
            </a:r>
            <a:r>
              <a:rPr lang="tr-TR" b="1" dirty="0" err="1"/>
              <a:t>zararlandırıcı</a:t>
            </a:r>
            <a:r>
              <a:rPr lang="tr-TR" b="1" dirty="0"/>
              <a:t> sigorta olayının kaynağının işçi olup olmaması ya da ortaya çıkmasındaki diğer etkenlerin değerlendirilmesinde dar bir yoruma gidilmemelidir.</a:t>
            </a:r>
            <a:endParaRPr dirty="0"/>
          </a:p>
        </p:txBody>
      </p:sp>
      <p:sp>
        <p:nvSpPr>
          <p:cNvPr id="224" name="Google Shape;224;p33"/>
          <p:cNvSpPr txBox="1">
            <a:spLocks noGrp="1"/>
          </p:cNvSpPr>
          <p:nvPr>
            <p:ph type="subTitle" idx="2"/>
          </p:nvPr>
        </p:nvSpPr>
        <p:spPr>
          <a:xfrm>
            <a:off x="548470" y="953008"/>
            <a:ext cx="32403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COVID-19 </a:t>
            </a:r>
            <a:r>
              <a:rPr lang="en-US" dirty="0" err="1"/>
              <a:t>maruziyeti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kazası</a:t>
            </a:r>
            <a:r>
              <a:rPr lang="en-US" dirty="0"/>
              <a:t> </a:t>
            </a:r>
            <a:r>
              <a:rPr lang="en-US" dirty="0" err="1"/>
              <a:t>mıdır</a:t>
            </a:r>
            <a:endParaRPr dirty="0"/>
          </a:p>
        </p:txBody>
      </p:sp>
      <p:sp>
        <p:nvSpPr>
          <p:cNvPr id="225" name="Google Shape;225;p33"/>
          <p:cNvSpPr txBox="1">
            <a:spLocks noGrp="1"/>
          </p:cNvSpPr>
          <p:nvPr>
            <p:ph type="subTitle" idx="3"/>
          </p:nvPr>
        </p:nvSpPr>
        <p:spPr>
          <a:xfrm>
            <a:off x="5121203" y="188227"/>
            <a:ext cx="3240300" cy="8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CEVAP</a:t>
            </a:r>
            <a:endParaRPr dirty="0"/>
          </a:p>
        </p:txBody>
      </p:sp>
      <p:sp>
        <p:nvSpPr>
          <p:cNvPr id="226" name="Google Shape;226;p33"/>
          <p:cNvSpPr txBox="1">
            <a:spLocks noGrp="1"/>
          </p:cNvSpPr>
          <p:nvPr>
            <p:ph type="subTitle" idx="4"/>
          </p:nvPr>
        </p:nvSpPr>
        <p:spPr>
          <a:xfrm>
            <a:off x="687015" y="188227"/>
            <a:ext cx="3240300" cy="829500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SORU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1270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 l="21677" t="17763" r="2896" b="604"/>
          <a:stretch/>
        </p:blipFill>
        <p:spPr>
          <a:xfrm>
            <a:off x="713225" y="0"/>
            <a:ext cx="2804475" cy="46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/>
          <p:nvPr/>
        </p:nvSpPr>
        <p:spPr>
          <a:xfrm>
            <a:off x="2822000" y="0"/>
            <a:ext cx="695700" cy="25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3169850" y="170100"/>
            <a:ext cx="5254950" cy="22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dirty="0"/>
              <a:t>KARŞILAŞILABİLECEK DAVALAR</a:t>
            </a:r>
          </a:p>
        </p:txBody>
      </p:sp>
      <p:sp>
        <p:nvSpPr>
          <p:cNvPr id="178" name="Google Shape;178;p28"/>
          <p:cNvSpPr/>
          <p:nvPr/>
        </p:nvSpPr>
        <p:spPr>
          <a:xfrm>
            <a:off x="713224" y="3615851"/>
            <a:ext cx="695700" cy="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80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KARŞILAŞILABİLECEK DAVALAR</a:t>
            </a:r>
            <a:endParaRPr b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D6D4F6-6DD9-4C6C-AD7F-BAFF13A7A410}"/>
              </a:ext>
            </a:extLst>
          </p:cNvPr>
          <p:cNvGrpSpPr/>
          <p:nvPr/>
        </p:nvGrpSpPr>
        <p:grpSpPr>
          <a:xfrm>
            <a:off x="1262052" y="994154"/>
            <a:ext cx="7350035" cy="3140919"/>
            <a:chOff x="1282834" y="1084209"/>
            <a:chExt cx="7350035" cy="3140919"/>
          </a:xfrm>
        </p:grpSpPr>
        <p:grpSp>
          <p:nvGrpSpPr>
            <p:cNvPr id="113" name="Google Shape;7454;p54">
              <a:extLst>
                <a:ext uri="{FF2B5EF4-FFF2-40B4-BE49-F238E27FC236}">
                  <a16:creationId xmlns:a16="http://schemas.microsoft.com/office/drawing/2014/main" id="{4F232957-49CC-487B-B395-ECC97B757F1B}"/>
                </a:ext>
              </a:extLst>
            </p:cNvPr>
            <p:cNvGrpSpPr/>
            <p:nvPr/>
          </p:nvGrpSpPr>
          <p:grpSpPr>
            <a:xfrm>
              <a:off x="1282834" y="1084209"/>
              <a:ext cx="7350035" cy="3114906"/>
              <a:chOff x="933793" y="2667727"/>
              <a:chExt cx="1358364" cy="588062"/>
            </a:xfrm>
          </p:grpSpPr>
          <p:cxnSp>
            <p:nvCxnSpPr>
              <p:cNvPr id="114" name="Google Shape;7455;p54">
                <a:extLst>
                  <a:ext uri="{FF2B5EF4-FFF2-40B4-BE49-F238E27FC236}">
                    <a16:creationId xmlns:a16="http://schemas.microsoft.com/office/drawing/2014/main" id="{A8ED4073-CDE5-4E2D-9F31-669FAF5D74AA}"/>
                  </a:ext>
                </a:extLst>
              </p:cNvPr>
              <p:cNvCxnSpPr>
                <a:cxnSpLocks/>
                <a:stCxn id="126" idx="2"/>
                <a:endCxn id="124" idx="0"/>
              </p:cNvCxnSpPr>
              <p:nvPr/>
            </p:nvCxnSpPr>
            <p:spPr>
              <a:xfrm rot="16200000" flipH="1">
                <a:off x="1551224" y="2754610"/>
                <a:ext cx="125006" cy="201439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" name="Google Shape;7458;p54">
                <a:extLst>
                  <a:ext uri="{FF2B5EF4-FFF2-40B4-BE49-F238E27FC236}">
                    <a16:creationId xmlns:a16="http://schemas.microsoft.com/office/drawing/2014/main" id="{DE3A64EA-6D01-44E0-8E5A-FED21909F85C}"/>
                  </a:ext>
                </a:extLst>
              </p:cNvPr>
              <p:cNvCxnSpPr>
                <a:cxnSpLocks/>
                <a:stCxn id="125" idx="0"/>
                <a:endCxn id="126" idx="2"/>
              </p:cNvCxnSpPr>
              <p:nvPr/>
            </p:nvCxnSpPr>
            <p:spPr>
              <a:xfrm rot="5400000" flipH="1" flipV="1">
                <a:off x="1259548" y="2668522"/>
                <a:ext cx="129155" cy="377766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" name="Google Shape;7464;p54">
                <a:extLst>
                  <a:ext uri="{FF2B5EF4-FFF2-40B4-BE49-F238E27FC236}">
                    <a16:creationId xmlns:a16="http://schemas.microsoft.com/office/drawing/2014/main" id="{D2DA9AC6-A6D0-493E-9134-CC1EC40080E7}"/>
                  </a:ext>
                </a:extLst>
              </p:cNvPr>
              <p:cNvCxnSpPr>
                <a:cxnSpLocks/>
                <a:stCxn id="124" idx="2"/>
                <a:endCxn id="123" idx="0"/>
              </p:cNvCxnSpPr>
              <p:nvPr/>
            </p:nvCxnSpPr>
            <p:spPr>
              <a:xfrm rot="16200000" flipH="1">
                <a:off x="1879567" y="2877813"/>
                <a:ext cx="87121" cy="41736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" name="Google Shape;7466;p54">
                <a:extLst>
                  <a:ext uri="{FF2B5EF4-FFF2-40B4-BE49-F238E27FC236}">
                    <a16:creationId xmlns:a16="http://schemas.microsoft.com/office/drawing/2014/main" id="{3B417D1E-4FE9-4F50-B68A-4D9D75C286F9}"/>
                  </a:ext>
                </a:extLst>
              </p:cNvPr>
              <p:cNvCxnSpPr>
                <a:cxnSpLocks/>
                <a:stCxn id="122" idx="0"/>
                <a:endCxn id="124" idx="2"/>
              </p:cNvCxnSpPr>
              <p:nvPr/>
            </p:nvCxnSpPr>
            <p:spPr>
              <a:xfrm rot="5400000" flipH="1" flipV="1">
                <a:off x="1451799" y="2868041"/>
                <a:ext cx="87756" cy="43754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2" name="Google Shape;7467;p54">
                <a:extLst>
                  <a:ext uri="{FF2B5EF4-FFF2-40B4-BE49-F238E27FC236}">
                    <a16:creationId xmlns:a16="http://schemas.microsoft.com/office/drawing/2014/main" id="{4FD24302-4105-4F51-929A-D0948A03689D}"/>
                  </a:ext>
                </a:extLst>
              </p:cNvPr>
              <p:cNvSpPr/>
              <p:nvPr/>
            </p:nvSpPr>
            <p:spPr>
              <a:xfrm>
                <a:off x="1094219" y="3130689"/>
                <a:ext cx="365375" cy="125100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err="1">
                    <a:solidFill>
                      <a:schemeClr val="bg1"/>
                    </a:solidFill>
                  </a:rPr>
                  <a:t>Ceza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Davası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Google Shape;7465;p54">
                <a:extLst>
                  <a:ext uri="{FF2B5EF4-FFF2-40B4-BE49-F238E27FC236}">
                    <a16:creationId xmlns:a16="http://schemas.microsoft.com/office/drawing/2014/main" id="{BD9EF8A6-6984-426B-91E4-69216D2D31F8}"/>
                  </a:ext>
                </a:extLst>
              </p:cNvPr>
              <p:cNvSpPr/>
              <p:nvPr/>
            </p:nvSpPr>
            <p:spPr>
              <a:xfrm>
                <a:off x="1971457" y="3130054"/>
                <a:ext cx="320700" cy="125100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SGK </a:t>
                </a:r>
                <a:r>
                  <a:rPr lang="en-US" dirty="0" err="1">
                    <a:solidFill>
                      <a:schemeClr val="bg1"/>
                    </a:solidFill>
                  </a:rPr>
                  <a:t>Rücu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Davası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Google Shape;7457;p54">
                <a:extLst>
                  <a:ext uri="{FF2B5EF4-FFF2-40B4-BE49-F238E27FC236}">
                    <a16:creationId xmlns:a16="http://schemas.microsoft.com/office/drawing/2014/main" id="{BE46EC15-3630-479E-8702-92BD7C2EFE78}"/>
                  </a:ext>
                </a:extLst>
              </p:cNvPr>
              <p:cNvSpPr/>
              <p:nvPr/>
            </p:nvSpPr>
            <p:spPr>
              <a:xfrm>
                <a:off x="1459594" y="2917833"/>
                <a:ext cx="509706" cy="125100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err="1">
                    <a:solidFill>
                      <a:schemeClr val="bg1"/>
                    </a:solidFill>
                  </a:rPr>
                  <a:t>Zarar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veya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Ölüm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Google Shape;7459;p54">
                <a:extLst>
                  <a:ext uri="{FF2B5EF4-FFF2-40B4-BE49-F238E27FC236}">
                    <a16:creationId xmlns:a16="http://schemas.microsoft.com/office/drawing/2014/main" id="{D591A1B4-7493-4FDF-BD8A-2449CEC8990B}"/>
                  </a:ext>
                </a:extLst>
              </p:cNvPr>
              <p:cNvSpPr/>
              <p:nvPr/>
            </p:nvSpPr>
            <p:spPr>
              <a:xfrm>
                <a:off x="933793" y="2921982"/>
                <a:ext cx="402898" cy="125100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err="1">
                    <a:solidFill>
                      <a:schemeClr val="bg1"/>
                    </a:solidFill>
                  </a:rPr>
                  <a:t>Zarar</a:t>
                </a:r>
                <a:r>
                  <a:rPr lang="en-US" dirty="0">
                    <a:solidFill>
                      <a:schemeClr val="bg1"/>
                    </a:solidFill>
                  </a:rPr>
                  <a:t> Yok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Google Shape;7456;p54">
                <a:extLst>
                  <a:ext uri="{FF2B5EF4-FFF2-40B4-BE49-F238E27FC236}">
                    <a16:creationId xmlns:a16="http://schemas.microsoft.com/office/drawing/2014/main" id="{B3733509-ADA6-4F97-B073-78A53789AB59}"/>
                  </a:ext>
                </a:extLst>
              </p:cNvPr>
              <p:cNvSpPr/>
              <p:nvPr/>
            </p:nvSpPr>
            <p:spPr>
              <a:xfrm>
                <a:off x="1267742" y="2667727"/>
                <a:ext cx="490532" cy="125100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err="1">
                    <a:solidFill>
                      <a:schemeClr val="bg1"/>
                    </a:solidFill>
                  </a:rPr>
                  <a:t>Karşılaşılabilecek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Davalar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Google Shape;7467;p54">
              <a:extLst>
                <a:ext uri="{FF2B5EF4-FFF2-40B4-BE49-F238E27FC236}">
                  <a16:creationId xmlns:a16="http://schemas.microsoft.com/office/drawing/2014/main" id="{595F0C34-2FCA-4898-B1A2-BEF7136FAD6C}"/>
                </a:ext>
              </a:extLst>
            </p:cNvPr>
            <p:cNvSpPr/>
            <p:nvPr/>
          </p:nvSpPr>
          <p:spPr>
            <a:xfrm>
              <a:off x="4524234" y="3562486"/>
              <a:ext cx="1977025" cy="662642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</a:rPr>
                <a:t>Maddi </a:t>
              </a:r>
              <a:r>
                <a:rPr lang="en-US" dirty="0" err="1">
                  <a:solidFill>
                    <a:schemeClr val="bg1"/>
                  </a:solidFill>
                </a:rPr>
                <a:t>Tazminat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Davası</a:t>
              </a:r>
              <a:endParaRPr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488A78-15B3-4082-948D-0BCBE1D67652}"/>
                </a:ext>
              </a:extLst>
            </p:cNvPr>
            <p:cNvCxnSpPr>
              <a:cxnSpLocks/>
              <a:stCxn id="124" idx="2"/>
              <a:endCxn id="26" idx="0"/>
            </p:cNvCxnSpPr>
            <p:nvPr/>
          </p:nvCxnSpPr>
          <p:spPr>
            <a:xfrm>
              <a:off x="5506911" y="3071638"/>
              <a:ext cx="5836" cy="490848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5123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 rotWithShape="1">
          <a:blip r:embed="rId3">
            <a:alphaModFix/>
          </a:blip>
          <a:srcRect l="21246" t="1257" r="29433" b="1257"/>
          <a:stretch/>
        </p:blipFill>
        <p:spPr>
          <a:xfrm>
            <a:off x="-54650" y="0"/>
            <a:ext cx="4626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>
            <a:spLocks noGrp="1"/>
          </p:cNvSpPr>
          <p:nvPr>
            <p:ph type="subTitle" idx="1"/>
          </p:nvPr>
        </p:nvSpPr>
        <p:spPr>
          <a:xfrm>
            <a:off x="5121203" y="1017727"/>
            <a:ext cx="3240300" cy="3937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dirty="0"/>
              <a:t>COVID-19 </a:t>
            </a:r>
            <a:r>
              <a:rPr lang="en-US" dirty="0" err="1"/>
              <a:t>hastaliği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risk </a:t>
            </a:r>
            <a:r>
              <a:rPr lang="en-US" dirty="0" err="1"/>
              <a:t>faktörü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değerlendirilmeli</a:t>
            </a:r>
            <a:r>
              <a:rPr lang="en-US" dirty="0"/>
              <a:t> ve </a:t>
            </a:r>
            <a:r>
              <a:rPr lang="en-US" dirty="0" err="1"/>
              <a:t>işyeri</a:t>
            </a:r>
            <a:r>
              <a:rPr lang="en-US" dirty="0"/>
              <a:t> </a:t>
            </a:r>
            <a:r>
              <a:rPr lang="en-US" dirty="0" err="1"/>
              <a:t>hekimince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önlemler</a:t>
            </a:r>
            <a:r>
              <a:rPr lang="en-US" dirty="0"/>
              <a:t> </a:t>
            </a:r>
            <a:r>
              <a:rPr lang="en-US" dirty="0" err="1"/>
              <a:t>alınarak</a:t>
            </a:r>
            <a:r>
              <a:rPr lang="en-US" dirty="0"/>
              <a:t> </a:t>
            </a:r>
            <a:r>
              <a:rPr lang="en-US" dirty="0" err="1"/>
              <a:t>periyodik</a:t>
            </a:r>
            <a:r>
              <a:rPr lang="en-US" dirty="0"/>
              <a:t> </a:t>
            </a:r>
            <a:r>
              <a:rPr lang="en-US" dirty="0" err="1"/>
              <a:t>muayeneler</a:t>
            </a:r>
            <a:r>
              <a:rPr lang="en-US" dirty="0"/>
              <a:t> </a:t>
            </a:r>
            <a:r>
              <a:rPr lang="en-US" dirty="0" err="1"/>
              <a:t>yapılmalıdır</a:t>
            </a:r>
            <a:r>
              <a:rPr lang="en-US" dirty="0"/>
              <a:t>. </a:t>
            </a:r>
            <a:r>
              <a:rPr lang="en-US" dirty="0" err="1"/>
              <a:t>Şüphe</a:t>
            </a:r>
            <a:r>
              <a:rPr lang="en-US" dirty="0"/>
              <a:t> </a:t>
            </a:r>
            <a:r>
              <a:rPr lang="en-US" dirty="0" err="1"/>
              <a:t>duyulması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Bakanlığının</a:t>
            </a:r>
            <a:r>
              <a:rPr lang="en-US" dirty="0"/>
              <a:t> 184 </a:t>
            </a:r>
            <a:r>
              <a:rPr lang="en-US" dirty="0" err="1"/>
              <a:t>numaralı</a:t>
            </a:r>
            <a:r>
              <a:rPr lang="en-US" dirty="0"/>
              <a:t> </a:t>
            </a:r>
            <a:r>
              <a:rPr lang="en-US" dirty="0" err="1"/>
              <a:t>danışma</a:t>
            </a:r>
            <a:r>
              <a:rPr lang="en-US" dirty="0"/>
              <a:t> </a:t>
            </a:r>
            <a:r>
              <a:rPr lang="en-US" dirty="0" err="1"/>
              <a:t>hattı</a:t>
            </a:r>
            <a:r>
              <a:rPr lang="en-US" dirty="0"/>
              <a:t> </a:t>
            </a:r>
            <a:r>
              <a:rPr lang="en-US" dirty="0" err="1"/>
              <a:t>aranarak</a:t>
            </a:r>
            <a:r>
              <a:rPr lang="en-US" dirty="0"/>
              <a:t>, </a:t>
            </a:r>
            <a:r>
              <a:rPr lang="en-US" dirty="0" err="1"/>
              <a:t>yönlendirmeler</a:t>
            </a:r>
            <a:r>
              <a:rPr lang="en-US" dirty="0"/>
              <a:t> </a:t>
            </a:r>
            <a:r>
              <a:rPr lang="en-US" dirty="0" err="1"/>
              <a:t>uygulanmalı</a:t>
            </a:r>
            <a:r>
              <a:rPr lang="en-US" dirty="0"/>
              <a:t> ve/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Bakanlığı’nın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kuruluşu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iletişime</a:t>
            </a:r>
            <a:r>
              <a:rPr lang="en-US" dirty="0"/>
              <a:t> </a:t>
            </a:r>
            <a:r>
              <a:rPr lang="en-US" dirty="0" err="1"/>
              <a:t>geçilerek</a:t>
            </a:r>
            <a:r>
              <a:rPr lang="en-US" dirty="0"/>
              <a:t> </a:t>
            </a:r>
            <a:r>
              <a:rPr lang="en-US" dirty="0" err="1"/>
              <a:t>çalışanın</a:t>
            </a:r>
            <a:r>
              <a:rPr lang="en-US" dirty="0"/>
              <a:t> </a:t>
            </a:r>
            <a:r>
              <a:rPr lang="en-US" dirty="0" err="1"/>
              <a:t>sevki</a:t>
            </a:r>
            <a:r>
              <a:rPr lang="en-US" dirty="0"/>
              <a:t> </a:t>
            </a:r>
            <a:r>
              <a:rPr lang="en-US" dirty="0" err="1"/>
              <a:t>sağlanmalıdır</a:t>
            </a:r>
            <a:r>
              <a:rPr lang="en-US" dirty="0"/>
              <a:t>.</a:t>
            </a:r>
          </a:p>
          <a:p>
            <a:pPr marL="0" lvl="0" indent="0" algn="just"/>
            <a:r>
              <a:rPr lang="en-US" dirty="0" err="1"/>
              <a:t>Tetkikler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hizmetler</a:t>
            </a:r>
            <a:r>
              <a:rPr lang="en-US" dirty="0"/>
              <a:t>,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Bakanlığı’nın</a:t>
            </a:r>
            <a:r>
              <a:rPr lang="en-US" dirty="0"/>
              <a:t> </a:t>
            </a:r>
            <a:r>
              <a:rPr lang="en-US" dirty="0" err="1"/>
              <a:t>yetki</a:t>
            </a:r>
            <a:r>
              <a:rPr lang="en-US" dirty="0"/>
              <a:t> </a:t>
            </a:r>
            <a:r>
              <a:rPr lang="en-US" dirty="0" err="1"/>
              <a:t>verdiği</a:t>
            </a:r>
            <a:r>
              <a:rPr lang="en-US" dirty="0"/>
              <a:t> </a:t>
            </a:r>
            <a:r>
              <a:rPr lang="en-US" dirty="0" err="1"/>
              <a:t>gezici</a:t>
            </a:r>
            <a:r>
              <a:rPr lang="en-US" dirty="0"/>
              <a:t> İSG </a:t>
            </a:r>
            <a:r>
              <a:rPr lang="en-US" dirty="0" err="1"/>
              <a:t>araçları</a:t>
            </a:r>
            <a:r>
              <a:rPr lang="en-US" dirty="0"/>
              <a:t> </a:t>
            </a:r>
            <a:r>
              <a:rPr lang="en-US" dirty="0" err="1"/>
              <a:t>eliyle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sayısına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yapılacak</a:t>
            </a:r>
            <a:r>
              <a:rPr lang="en-US" dirty="0"/>
              <a:t> program </a:t>
            </a:r>
            <a:r>
              <a:rPr lang="en-US" dirty="0" err="1"/>
              <a:t>çerçevesinde</a:t>
            </a:r>
            <a:r>
              <a:rPr lang="en-US" dirty="0"/>
              <a:t> </a:t>
            </a:r>
            <a:r>
              <a:rPr lang="en-US" dirty="0" err="1"/>
              <a:t>peyderpey</a:t>
            </a:r>
            <a:r>
              <a:rPr lang="en-US" dirty="0"/>
              <a:t> </a:t>
            </a:r>
            <a:r>
              <a:rPr lang="en-US" dirty="0" err="1"/>
              <a:t>alınabilir</a:t>
            </a:r>
            <a:r>
              <a:rPr lang="en-US" dirty="0"/>
              <a:t>.</a:t>
            </a:r>
          </a:p>
          <a:p>
            <a:pPr marL="0" lvl="0" indent="0" algn="just"/>
            <a:r>
              <a:rPr lang="en-US" dirty="0"/>
              <a:t>https://www.ailevecalisma.gov.tr/media/42052/sikcasorulansorular-10042020_co19.pdf</a:t>
            </a:r>
          </a:p>
        </p:txBody>
      </p:sp>
      <p:sp>
        <p:nvSpPr>
          <p:cNvPr id="224" name="Google Shape;224;p33"/>
          <p:cNvSpPr txBox="1">
            <a:spLocks noGrp="1"/>
          </p:cNvSpPr>
          <p:nvPr>
            <p:ph type="subTitle" idx="2"/>
          </p:nvPr>
        </p:nvSpPr>
        <p:spPr>
          <a:xfrm>
            <a:off x="548470" y="953008"/>
            <a:ext cx="32403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dirty="0"/>
              <a:t>6331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Kanunun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Gözetimi</a:t>
            </a:r>
            <a:r>
              <a:rPr lang="en-US" dirty="0"/>
              <a:t> </a:t>
            </a:r>
            <a:r>
              <a:rPr lang="en-US" dirty="0" err="1"/>
              <a:t>Başlıklı</a:t>
            </a:r>
            <a:r>
              <a:rPr lang="en-US" dirty="0"/>
              <a:t> 15 </a:t>
            </a:r>
            <a:r>
              <a:rPr lang="en-US" dirty="0" err="1"/>
              <a:t>inci</a:t>
            </a:r>
            <a:r>
              <a:rPr lang="en-US" dirty="0"/>
              <a:t> </a:t>
            </a:r>
            <a:r>
              <a:rPr lang="en-US" dirty="0" err="1"/>
              <a:t>maddesinin</a:t>
            </a:r>
            <a:r>
              <a:rPr lang="en-US" dirty="0"/>
              <a:t> </a:t>
            </a:r>
            <a:r>
              <a:rPr lang="en-US" dirty="0" err="1"/>
              <a:t>birinci</a:t>
            </a:r>
            <a:r>
              <a:rPr lang="en-US" dirty="0"/>
              <a:t> </a:t>
            </a:r>
            <a:r>
              <a:rPr lang="en-US" dirty="0" err="1"/>
              <a:t>fıkrası</a:t>
            </a:r>
            <a:r>
              <a:rPr lang="en-US" dirty="0"/>
              <a:t> </a:t>
            </a:r>
            <a:r>
              <a:rPr lang="en-US" dirty="0" err="1"/>
              <a:t>gereği</a:t>
            </a:r>
            <a:r>
              <a:rPr lang="en-US" dirty="0"/>
              <a:t> </a:t>
            </a:r>
            <a:r>
              <a:rPr lang="en-US" dirty="0" err="1"/>
              <a:t>yapılması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muayeneleri</a:t>
            </a:r>
            <a:r>
              <a:rPr lang="en-US" dirty="0"/>
              <a:t> COVID-19 </a:t>
            </a:r>
            <a:r>
              <a:rPr lang="en-US" dirty="0" err="1"/>
              <a:t>hastalığı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ertelenebilir</a:t>
            </a:r>
            <a:r>
              <a:rPr lang="en-US" dirty="0"/>
              <a:t> mi? </a:t>
            </a:r>
            <a:endParaRPr dirty="0"/>
          </a:p>
        </p:txBody>
      </p:sp>
      <p:sp>
        <p:nvSpPr>
          <p:cNvPr id="225" name="Google Shape;225;p33"/>
          <p:cNvSpPr txBox="1">
            <a:spLocks noGrp="1"/>
          </p:cNvSpPr>
          <p:nvPr>
            <p:ph type="subTitle" idx="3"/>
          </p:nvPr>
        </p:nvSpPr>
        <p:spPr>
          <a:xfrm>
            <a:off x="5121203" y="188227"/>
            <a:ext cx="3240300" cy="8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CEVAP</a:t>
            </a:r>
            <a:endParaRPr dirty="0"/>
          </a:p>
        </p:txBody>
      </p:sp>
      <p:sp>
        <p:nvSpPr>
          <p:cNvPr id="226" name="Google Shape;226;p33"/>
          <p:cNvSpPr txBox="1">
            <a:spLocks noGrp="1"/>
          </p:cNvSpPr>
          <p:nvPr>
            <p:ph type="subTitle" idx="4"/>
          </p:nvPr>
        </p:nvSpPr>
        <p:spPr>
          <a:xfrm>
            <a:off x="687015" y="188227"/>
            <a:ext cx="3240300" cy="829500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SORU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852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1232480" y="584575"/>
            <a:ext cx="1821776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İŞVERENLERİN YÜKÜMLÜLÜKLERİ</a:t>
            </a:r>
            <a:endParaRPr sz="1600" b="1" dirty="0"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3"/>
          </p:nvPr>
        </p:nvSpPr>
        <p:spPr>
          <a:xfrm>
            <a:off x="4030204" y="584575"/>
            <a:ext cx="1670992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ÇALIŞMAKTAN KAÇINMA HAKKI</a:t>
            </a:r>
            <a:endParaRPr sz="1600" b="1" dirty="0"/>
          </a:p>
        </p:txBody>
      </p:sp>
      <p:sp>
        <p:nvSpPr>
          <p:cNvPr id="155" name="Google Shape;155;p27"/>
          <p:cNvSpPr txBox="1">
            <a:spLocks noGrp="1"/>
          </p:cNvSpPr>
          <p:nvPr>
            <p:ph type="subTitle" idx="5"/>
          </p:nvPr>
        </p:nvSpPr>
        <p:spPr>
          <a:xfrm>
            <a:off x="6765167" y="575833"/>
            <a:ext cx="1821776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ÇALIŞANLARIN YÜKÜMLÜLÜKLERİ</a:t>
            </a:r>
            <a:endParaRPr sz="1600" b="1" dirty="0"/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7"/>
          </p:nvPr>
        </p:nvSpPr>
        <p:spPr>
          <a:xfrm>
            <a:off x="1232480" y="2827001"/>
            <a:ext cx="15735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COVİD-19 MARUZİYETİ</a:t>
            </a:r>
            <a:endParaRPr sz="1600" b="1" dirty="0"/>
          </a:p>
        </p:txBody>
      </p:sp>
      <p:sp>
        <p:nvSpPr>
          <p:cNvPr id="159" name="Google Shape;159;p27"/>
          <p:cNvSpPr txBox="1">
            <a:spLocks noGrp="1"/>
          </p:cNvSpPr>
          <p:nvPr>
            <p:ph type="subTitle" idx="9"/>
          </p:nvPr>
        </p:nvSpPr>
        <p:spPr>
          <a:xfrm>
            <a:off x="3995517" y="2816902"/>
            <a:ext cx="15735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HUKUKİ RİSKLER</a:t>
            </a:r>
            <a:endParaRPr sz="1600" b="1" dirty="0"/>
          </a:p>
        </p:txBody>
      </p:sp>
      <p:sp>
        <p:nvSpPr>
          <p:cNvPr id="161" name="Google Shape;161;p27"/>
          <p:cNvSpPr txBox="1">
            <a:spLocks noGrp="1"/>
          </p:cNvSpPr>
          <p:nvPr>
            <p:ph type="subTitle" idx="14"/>
          </p:nvPr>
        </p:nvSpPr>
        <p:spPr>
          <a:xfrm>
            <a:off x="6765167" y="2814679"/>
            <a:ext cx="15735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SORU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CEVAP</a:t>
            </a:r>
            <a:endParaRPr sz="1600" b="1" dirty="0"/>
          </a:p>
        </p:txBody>
      </p:sp>
      <p:grpSp>
        <p:nvGrpSpPr>
          <p:cNvPr id="163" name="Google Shape;163;p27"/>
          <p:cNvGrpSpPr/>
          <p:nvPr/>
        </p:nvGrpSpPr>
        <p:grpSpPr>
          <a:xfrm>
            <a:off x="638650" y="719275"/>
            <a:ext cx="6126700" cy="2830126"/>
            <a:chOff x="562450" y="719275"/>
            <a:chExt cx="6126700" cy="2830126"/>
          </a:xfrm>
        </p:grpSpPr>
        <p:sp>
          <p:nvSpPr>
            <p:cNvPr id="164" name="Google Shape;164;p27"/>
            <p:cNvSpPr/>
            <p:nvPr/>
          </p:nvSpPr>
          <p:spPr>
            <a:xfrm>
              <a:off x="562450" y="719275"/>
              <a:ext cx="587400" cy="587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3332100" y="719275"/>
              <a:ext cx="587400" cy="587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6101750" y="719275"/>
              <a:ext cx="587400" cy="587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562450" y="2961701"/>
              <a:ext cx="587400" cy="587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3332100" y="2961701"/>
              <a:ext cx="587400" cy="587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6101750" y="2961701"/>
              <a:ext cx="587400" cy="587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 rotWithShape="1">
          <a:blip r:embed="rId3">
            <a:alphaModFix/>
          </a:blip>
          <a:srcRect l="21246" t="1257" r="29433" b="1257"/>
          <a:stretch/>
        </p:blipFill>
        <p:spPr>
          <a:xfrm>
            <a:off x="-54650" y="0"/>
            <a:ext cx="4626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>
            <a:spLocks noGrp="1"/>
          </p:cNvSpPr>
          <p:nvPr>
            <p:ph type="subTitle" idx="1"/>
          </p:nvPr>
        </p:nvSpPr>
        <p:spPr>
          <a:xfrm>
            <a:off x="5121203" y="1017727"/>
            <a:ext cx="3240300" cy="3512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dirty="0"/>
              <a:t> COVID-19 </a:t>
            </a:r>
            <a:r>
              <a:rPr lang="en-US" dirty="0" err="1"/>
              <a:t>salgını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tamamen</a:t>
            </a:r>
            <a:r>
              <a:rPr lang="en-US" dirty="0"/>
              <a:t> </a:t>
            </a:r>
            <a:r>
              <a:rPr lang="en-US" dirty="0" err="1"/>
              <a:t>kapanan</a:t>
            </a:r>
            <a:r>
              <a:rPr lang="en-US" dirty="0"/>
              <a:t> ve </a:t>
            </a:r>
            <a:r>
              <a:rPr lang="en-US" dirty="0" err="1"/>
              <a:t>çalışmayı</a:t>
            </a:r>
            <a:r>
              <a:rPr lang="en-US" dirty="0"/>
              <a:t> </a:t>
            </a:r>
            <a:r>
              <a:rPr lang="en-US" dirty="0" err="1"/>
              <a:t>sonlandıran</a:t>
            </a:r>
            <a:r>
              <a:rPr lang="en-US" dirty="0"/>
              <a:t> </a:t>
            </a:r>
            <a:r>
              <a:rPr lang="en-US" dirty="0" err="1"/>
              <a:t>işyerleri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sağlığı</a:t>
            </a:r>
            <a:r>
              <a:rPr lang="en-US" dirty="0"/>
              <a:t> ve </a:t>
            </a:r>
            <a:r>
              <a:rPr lang="en-US" dirty="0" err="1"/>
              <a:t>güvenliği</a:t>
            </a:r>
            <a:r>
              <a:rPr lang="en-US" dirty="0"/>
              <a:t> </a:t>
            </a:r>
            <a:r>
              <a:rPr lang="en-US" dirty="0" err="1"/>
              <a:t>hizmeti</a:t>
            </a:r>
            <a:r>
              <a:rPr lang="en-US" dirty="0"/>
              <a:t> </a:t>
            </a:r>
            <a:r>
              <a:rPr lang="en-US" dirty="0" err="1"/>
              <a:t>zorunluluğu</a:t>
            </a:r>
            <a:r>
              <a:rPr lang="en-US" dirty="0"/>
              <a:t> </a:t>
            </a:r>
            <a:r>
              <a:rPr lang="en-US" dirty="0" err="1"/>
              <a:t>bulunmamaktadır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, </a:t>
            </a:r>
            <a:r>
              <a:rPr lang="en-US" dirty="0" err="1"/>
              <a:t>çalışanlarının</a:t>
            </a:r>
            <a:r>
              <a:rPr lang="en-US" dirty="0"/>
              <a:t> SGK </a:t>
            </a:r>
            <a:r>
              <a:rPr lang="en-US" dirty="0" err="1"/>
              <a:t>primlerini</a:t>
            </a:r>
            <a:r>
              <a:rPr lang="en-US" dirty="0"/>
              <a:t> </a:t>
            </a:r>
            <a:r>
              <a:rPr lang="en-US" dirty="0" err="1"/>
              <a:t>ödemeye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işveren</a:t>
            </a:r>
            <a:r>
              <a:rPr lang="en-US" dirty="0"/>
              <a:t>, </a:t>
            </a:r>
            <a:r>
              <a:rPr lang="en-US" dirty="0" err="1"/>
              <a:t>çalışanlarına</a:t>
            </a:r>
            <a:r>
              <a:rPr lang="en-US" dirty="0"/>
              <a:t> </a:t>
            </a:r>
            <a:r>
              <a:rPr lang="en-US" dirty="0" err="1"/>
              <a:t>ücretli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vermiş</a:t>
            </a:r>
            <a:r>
              <a:rPr lang="en-US" dirty="0"/>
              <a:t> </a:t>
            </a:r>
            <a:r>
              <a:rPr lang="en-US" dirty="0" err="1"/>
              <a:t>demektir</a:t>
            </a:r>
            <a:r>
              <a:rPr lang="en-US" dirty="0"/>
              <a:t>. Bu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işyerleri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evden</a:t>
            </a:r>
            <a:r>
              <a:rPr lang="en-US" dirty="0"/>
              <a:t>/</a:t>
            </a:r>
            <a:r>
              <a:rPr lang="en-US" dirty="0" err="1"/>
              <a:t>uzaktan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yöntemle</a:t>
            </a:r>
            <a:r>
              <a:rPr lang="en-US" dirty="0"/>
              <a:t> </a:t>
            </a:r>
            <a:r>
              <a:rPr lang="en-US" dirty="0" err="1"/>
              <a:t>çalışmaya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işyerleri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hayatı</a:t>
            </a:r>
            <a:r>
              <a:rPr lang="en-US" dirty="0"/>
              <a:t> </a:t>
            </a:r>
            <a:r>
              <a:rPr lang="en-US" dirty="0" err="1"/>
              <a:t>kesintiye</a:t>
            </a:r>
            <a:r>
              <a:rPr lang="en-US" dirty="0"/>
              <a:t> </a:t>
            </a:r>
            <a:r>
              <a:rPr lang="en-US" dirty="0" err="1"/>
              <a:t>uğramamış</a:t>
            </a:r>
            <a:r>
              <a:rPr lang="en-US" dirty="0"/>
              <a:t> </a:t>
            </a:r>
            <a:r>
              <a:rPr lang="en-US" dirty="0" err="1"/>
              <a:t>olduğundan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sağlığı</a:t>
            </a:r>
            <a:r>
              <a:rPr lang="en-US" dirty="0"/>
              <a:t> ve </a:t>
            </a:r>
            <a:r>
              <a:rPr lang="en-US" dirty="0" err="1"/>
              <a:t>güvenliği</a:t>
            </a:r>
            <a:r>
              <a:rPr lang="en-US" dirty="0"/>
              <a:t> </a:t>
            </a:r>
            <a:r>
              <a:rPr lang="en-US" dirty="0" err="1"/>
              <a:t>yükümlülükleri</a:t>
            </a:r>
            <a:r>
              <a:rPr lang="en-US" dirty="0"/>
              <a:t> de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</a:t>
            </a:r>
          </a:p>
          <a:p>
            <a:pPr marL="0" lvl="0" indent="0" algn="just"/>
            <a:r>
              <a:rPr lang="en-US" dirty="0"/>
              <a:t>https://www.ailevecalisma.gov.tr/media/42052/sikcasorulansorular-10042020_co19.pdf</a:t>
            </a:r>
            <a:endParaRPr dirty="0"/>
          </a:p>
        </p:txBody>
      </p:sp>
      <p:sp>
        <p:nvSpPr>
          <p:cNvPr id="224" name="Google Shape;224;p33"/>
          <p:cNvSpPr txBox="1">
            <a:spLocks noGrp="1"/>
          </p:cNvSpPr>
          <p:nvPr>
            <p:ph type="subTitle" idx="2"/>
          </p:nvPr>
        </p:nvSpPr>
        <p:spPr>
          <a:xfrm>
            <a:off x="548470" y="953008"/>
            <a:ext cx="32403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COVID-19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kapanan</a:t>
            </a:r>
            <a:r>
              <a:rPr lang="en-US" dirty="0"/>
              <a:t> </a:t>
            </a:r>
            <a:r>
              <a:rPr lang="en-US" dirty="0" err="1"/>
              <a:t>işyerlerinde</a:t>
            </a:r>
            <a:r>
              <a:rPr lang="en-US" dirty="0"/>
              <a:t> İSG </a:t>
            </a:r>
            <a:r>
              <a:rPr lang="en-US" dirty="0" err="1"/>
              <a:t>Hizmeti</a:t>
            </a:r>
            <a:r>
              <a:rPr lang="en-US" dirty="0"/>
              <a:t> </a:t>
            </a:r>
            <a:r>
              <a:rPr lang="en-US" dirty="0" err="1"/>
              <a:t>verilecek</a:t>
            </a:r>
            <a:r>
              <a:rPr lang="en-US" dirty="0"/>
              <a:t> mi?</a:t>
            </a:r>
            <a:endParaRPr dirty="0"/>
          </a:p>
        </p:txBody>
      </p:sp>
      <p:sp>
        <p:nvSpPr>
          <p:cNvPr id="225" name="Google Shape;225;p33"/>
          <p:cNvSpPr txBox="1">
            <a:spLocks noGrp="1"/>
          </p:cNvSpPr>
          <p:nvPr>
            <p:ph type="subTitle" idx="3"/>
          </p:nvPr>
        </p:nvSpPr>
        <p:spPr>
          <a:xfrm>
            <a:off x="5121203" y="188227"/>
            <a:ext cx="3240300" cy="8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CEVAP</a:t>
            </a:r>
            <a:endParaRPr dirty="0"/>
          </a:p>
        </p:txBody>
      </p:sp>
      <p:sp>
        <p:nvSpPr>
          <p:cNvPr id="226" name="Google Shape;226;p33"/>
          <p:cNvSpPr txBox="1">
            <a:spLocks noGrp="1"/>
          </p:cNvSpPr>
          <p:nvPr>
            <p:ph type="subTitle" idx="4"/>
          </p:nvPr>
        </p:nvSpPr>
        <p:spPr>
          <a:xfrm>
            <a:off x="687015" y="188227"/>
            <a:ext cx="3240300" cy="829500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SORU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081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 rotWithShape="1">
          <a:blip r:embed="rId3">
            <a:alphaModFix/>
          </a:blip>
          <a:srcRect l="21246" t="1257" r="29433" b="1257"/>
          <a:stretch/>
        </p:blipFill>
        <p:spPr>
          <a:xfrm>
            <a:off x="-54650" y="0"/>
            <a:ext cx="4626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>
            <a:spLocks noGrp="1"/>
          </p:cNvSpPr>
          <p:nvPr>
            <p:ph type="subTitle" idx="1"/>
          </p:nvPr>
        </p:nvSpPr>
        <p:spPr>
          <a:xfrm>
            <a:off x="5121203" y="1017727"/>
            <a:ext cx="3240300" cy="2667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dirty="0"/>
              <a:t>65 </a:t>
            </a:r>
            <a:r>
              <a:rPr lang="en-US" dirty="0" err="1"/>
              <a:t>yaş</a:t>
            </a:r>
            <a:r>
              <a:rPr lang="en-US" dirty="0"/>
              <a:t> ve </a:t>
            </a:r>
            <a:r>
              <a:rPr lang="en-US" dirty="0" err="1"/>
              <a:t>üzeri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ve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sebeple</a:t>
            </a:r>
            <a:r>
              <a:rPr lang="en-US" dirty="0"/>
              <a:t> </a:t>
            </a:r>
            <a:r>
              <a:rPr lang="en-US" dirty="0" err="1"/>
              <a:t>sokağa</a:t>
            </a:r>
            <a:r>
              <a:rPr lang="en-US" dirty="0"/>
              <a:t> </a:t>
            </a:r>
            <a:r>
              <a:rPr lang="en-US" dirty="0" err="1"/>
              <a:t>çıkma</a:t>
            </a:r>
            <a:r>
              <a:rPr lang="en-US" dirty="0"/>
              <a:t> </a:t>
            </a:r>
            <a:r>
              <a:rPr lang="en-US" dirty="0" err="1"/>
              <a:t>yasağı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çalışanlarının</a:t>
            </a:r>
            <a:r>
              <a:rPr lang="en-US" dirty="0"/>
              <a:t> </a:t>
            </a:r>
            <a:r>
              <a:rPr lang="en-US" dirty="0" err="1"/>
              <a:t>kronik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rahatsızlığı</a:t>
            </a:r>
            <a:r>
              <a:rPr lang="en-US" dirty="0"/>
              <a:t> </a:t>
            </a:r>
            <a:r>
              <a:rPr lang="en-US" dirty="0" err="1"/>
              <a:t>bulunmaması</a:t>
            </a:r>
            <a:r>
              <a:rPr lang="en-US" dirty="0"/>
              <a:t> ve </a:t>
            </a:r>
            <a:r>
              <a:rPr lang="en-US" dirty="0" err="1"/>
              <a:t>salgın</a:t>
            </a:r>
            <a:r>
              <a:rPr lang="en-US" dirty="0"/>
              <a:t> </a:t>
            </a:r>
            <a:r>
              <a:rPr lang="en-US" dirty="0" err="1"/>
              <a:t>hastalığın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belirtisini</a:t>
            </a:r>
            <a:r>
              <a:rPr lang="en-US" dirty="0"/>
              <a:t> </a:t>
            </a:r>
            <a:r>
              <a:rPr lang="en-US" dirty="0" err="1"/>
              <a:t>göstermemesi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 </a:t>
            </a:r>
            <a:r>
              <a:rPr lang="en-US" dirty="0" err="1"/>
              <a:t>görevlerini</a:t>
            </a:r>
            <a:r>
              <a:rPr lang="en-US" dirty="0"/>
              <a:t> </a:t>
            </a:r>
            <a:r>
              <a:rPr lang="en-US" dirty="0" err="1"/>
              <a:t>ifa</a:t>
            </a:r>
            <a:r>
              <a:rPr lang="en-US" dirty="0"/>
              <a:t> </a:t>
            </a:r>
            <a:r>
              <a:rPr lang="en-US" dirty="0" err="1"/>
              <a:t>etmeleri</a:t>
            </a:r>
            <a:r>
              <a:rPr lang="en-US" dirty="0"/>
              <a:t> </a:t>
            </a:r>
            <a:r>
              <a:rPr lang="en-US" dirty="0" err="1"/>
              <a:t>önünde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engel</a:t>
            </a:r>
            <a:r>
              <a:rPr lang="en-US" dirty="0"/>
              <a:t> </a:t>
            </a:r>
            <a:r>
              <a:rPr lang="en-US" dirty="0" err="1"/>
              <a:t>bulunmamaktadır</a:t>
            </a:r>
            <a:r>
              <a:rPr lang="en-US" dirty="0"/>
              <a:t>.</a:t>
            </a:r>
          </a:p>
          <a:p>
            <a:pPr marL="0" lvl="0" indent="0" algn="just"/>
            <a:r>
              <a:rPr lang="en-US" dirty="0"/>
              <a:t>https://www.ailevecalisma.gov.tr/media/42052/sikcasorulansorular-10042020_co19.pdf</a:t>
            </a:r>
            <a:endParaRPr dirty="0"/>
          </a:p>
        </p:txBody>
      </p:sp>
      <p:sp>
        <p:nvSpPr>
          <p:cNvPr id="224" name="Google Shape;224;p33"/>
          <p:cNvSpPr txBox="1">
            <a:spLocks noGrp="1"/>
          </p:cNvSpPr>
          <p:nvPr>
            <p:ph type="subTitle" idx="2"/>
          </p:nvPr>
        </p:nvSpPr>
        <p:spPr>
          <a:xfrm>
            <a:off x="548470" y="953008"/>
            <a:ext cx="32403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İşyeri</a:t>
            </a:r>
            <a:r>
              <a:rPr lang="en-US" dirty="0"/>
              <a:t> </a:t>
            </a:r>
            <a:r>
              <a:rPr lang="en-US" dirty="0" err="1"/>
              <a:t>Hekimi</a:t>
            </a:r>
            <a:r>
              <a:rPr lang="en-US" dirty="0"/>
              <a:t> 65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İse </a:t>
            </a:r>
            <a:r>
              <a:rPr lang="en-US" dirty="0" err="1"/>
              <a:t>Çalışabilir</a:t>
            </a:r>
            <a:r>
              <a:rPr lang="en-US" dirty="0"/>
              <a:t> Mi?</a:t>
            </a:r>
            <a:endParaRPr dirty="0"/>
          </a:p>
        </p:txBody>
      </p:sp>
      <p:sp>
        <p:nvSpPr>
          <p:cNvPr id="225" name="Google Shape;225;p33"/>
          <p:cNvSpPr txBox="1">
            <a:spLocks noGrp="1"/>
          </p:cNvSpPr>
          <p:nvPr>
            <p:ph type="subTitle" idx="3"/>
          </p:nvPr>
        </p:nvSpPr>
        <p:spPr>
          <a:xfrm>
            <a:off x="5121203" y="188227"/>
            <a:ext cx="3240300" cy="8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CEVAP</a:t>
            </a:r>
            <a:endParaRPr dirty="0"/>
          </a:p>
        </p:txBody>
      </p:sp>
      <p:sp>
        <p:nvSpPr>
          <p:cNvPr id="226" name="Google Shape;226;p33"/>
          <p:cNvSpPr txBox="1">
            <a:spLocks noGrp="1"/>
          </p:cNvSpPr>
          <p:nvPr>
            <p:ph type="subTitle" idx="4"/>
          </p:nvPr>
        </p:nvSpPr>
        <p:spPr>
          <a:xfrm>
            <a:off x="687015" y="188227"/>
            <a:ext cx="3240300" cy="829500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SORU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6851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 rotWithShape="1">
          <a:blip r:embed="rId3">
            <a:alphaModFix/>
          </a:blip>
          <a:srcRect l="21246" t="1257" r="29433" b="1257"/>
          <a:stretch/>
        </p:blipFill>
        <p:spPr>
          <a:xfrm>
            <a:off x="-54650" y="0"/>
            <a:ext cx="4626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>
            <a:spLocks noGrp="1"/>
          </p:cNvSpPr>
          <p:nvPr>
            <p:ph type="subTitle" idx="1"/>
          </p:nvPr>
        </p:nvSpPr>
        <p:spPr>
          <a:xfrm>
            <a:off x="5121203" y="1017727"/>
            <a:ext cx="3240300" cy="2667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,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kuruluşu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işe</a:t>
            </a:r>
            <a:r>
              <a:rPr lang="en-US" dirty="0"/>
              <a:t> </a:t>
            </a:r>
            <a:r>
              <a:rPr lang="en-US" dirty="0" err="1"/>
              <a:t>başlamasında</a:t>
            </a:r>
            <a:r>
              <a:rPr lang="en-US" dirty="0"/>
              <a:t> </a:t>
            </a:r>
            <a:r>
              <a:rPr lang="en-US" dirty="0" err="1"/>
              <a:t>sakınca</a:t>
            </a:r>
            <a:r>
              <a:rPr lang="en-US" dirty="0"/>
              <a:t> </a:t>
            </a:r>
            <a:r>
              <a:rPr lang="en-US" dirty="0" err="1"/>
              <a:t>bulunmadığına</a:t>
            </a:r>
            <a:r>
              <a:rPr lang="en-US" dirty="0"/>
              <a:t> </a:t>
            </a:r>
            <a:r>
              <a:rPr lang="en-US" dirty="0" err="1"/>
              <a:t>dair</a:t>
            </a:r>
            <a:r>
              <a:rPr lang="en-US" dirty="0"/>
              <a:t> (</a:t>
            </a:r>
            <a:r>
              <a:rPr lang="en-US" dirty="0" err="1"/>
              <a:t>işe</a:t>
            </a:r>
            <a:r>
              <a:rPr lang="en-US" dirty="0"/>
              <a:t> </a:t>
            </a:r>
            <a:r>
              <a:rPr lang="en-US" dirty="0" err="1"/>
              <a:t>dönüş</a:t>
            </a:r>
            <a:r>
              <a:rPr lang="en-US" dirty="0"/>
              <a:t>) </a:t>
            </a:r>
            <a:r>
              <a:rPr lang="en-US" dirty="0" err="1"/>
              <a:t>rapor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işverenini</a:t>
            </a:r>
            <a:r>
              <a:rPr lang="en-US" dirty="0"/>
              <a:t> </a:t>
            </a:r>
            <a:r>
              <a:rPr lang="en-US" dirty="0" err="1"/>
              <a:t>bilgilendirerek</a:t>
            </a:r>
            <a:r>
              <a:rPr lang="en-US" dirty="0"/>
              <a:t> </a:t>
            </a:r>
            <a:r>
              <a:rPr lang="en-US" dirty="0" err="1"/>
              <a:t>işine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 </a:t>
            </a:r>
            <a:r>
              <a:rPr lang="en-US" dirty="0" err="1"/>
              <a:t>İstenmesi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 </a:t>
            </a:r>
            <a:r>
              <a:rPr lang="en-US" dirty="0" err="1"/>
              <a:t>işyeri</a:t>
            </a:r>
            <a:r>
              <a:rPr lang="en-US" dirty="0"/>
              <a:t> </a:t>
            </a:r>
            <a:r>
              <a:rPr lang="en-US" dirty="0" err="1"/>
              <a:t>hekimi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muayenesi</a:t>
            </a:r>
            <a:r>
              <a:rPr lang="en-US" dirty="0"/>
              <a:t> </a:t>
            </a:r>
            <a:r>
              <a:rPr lang="en-US" dirty="0" err="1"/>
              <a:t>yapılması</a:t>
            </a:r>
            <a:r>
              <a:rPr lang="en-US" dirty="0"/>
              <a:t> </a:t>
            </a:r>
            <a:r>
              <a:rPr lang="en-US" dirty="0" err="1"/>
              <a:t>sağlanır</a:t>
            </a:r>
            <a:r>
              <a:rPr lang="en-US" dirty="0"/>
              <a:t>.</a:t>
            </a:r>
          </a:p>
          <a:p>
            <a:pPr marL="0" lvl="0" indent="0" algn="just"/>
            <a:r>
              <a:rPr lang="en-US" dirty="0"/>
              <a:t>https://www.ailevecalisma.gov.tr/media/42052/sikcasorulansorular-10042020_co19.pdf</a:t>
            </a:r>
            <a:endParaRPr dirty="0"/>
          </a:p>
        </p:txBody>
      </p:sp>
      <p:sp>
        <p:nvSpPr>
          <p:cNvPr id="224" name="Google Shape;224;p33"/>
          <p:cNvSpPr txBox="1">
            <a:spLocks noGrp="1"/>
          </p:cNvSpPr>
          <p:nvPr>
            <p:ph type="subTitle" idx="2"/>
          </p:nvPr>
        </p:nvSpPr>
        <p:spPr>
          <a:xfrm>
            <a:off x="548470" y="953008"/>
            <a:ext cx="32403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dirty="0"/>
              <a:t>COVID-19 </a:t>
            </a:r>
            <a:r>
              <a:rPr lang="en-US" dirty="0" err="1"/>
              <a:t>tanısı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çalışanın</a:t>
            </a:r>
            <a:r>
              <a:rPr lang="en-US" dirty="0"/>
              <a:t> </a:t>
            </a:r>
            <a:r>
              <a:rPr lang="en-US" dirty="0" err="1"/>
              <a:t>işe</a:t>
            </a:r>
            <a:r>
              <a:rPr lang="en-US" dirty="0"/>
              <a:t> </a:t>
            </a:r>
            <a:r>
              <a:rPr lang="en-US" dirty="0" err="1"/>
              <a:t>dönüşünde</a:t>
            </a:r>
            <a:r>
              <a:rPr lang="en-US" dirty="0"/>
              <a:t> </a:t>
            </a:r>
            <a:r>
              <a:rPr lang="en-US" dirty="0" err="1"/>
              <a:t>neler</a:t>
            </a:r>
            <a:r>
              <a:rPr lang="en-US" dirty="0"/>
              <a:t> </a:t>
            </a:r>
            <a:r>
              <a:rPr lang="en-US" dirty="0" err="1"/>
              <a:t>yapılması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? </a:t>
            </a:r>
            <a:endParaRPr dirty="0"/>
          </a:p>
        </p:txBody>
      </p:sp>
      <p:sp>
        <p:nvSpPr>
          <p:cNvPr id="225" name="Google Shape;225;p33"/>
          <p:cNvSpPr txBox="1">
            <a:spLocks noGrp="1"/>
          </p:cNvSpPr>
          <p:nvPr>
            <p:ph type="subTitle" idx="3"/>
          </p:nvPr>
        </p:nvSpPr>
        <p:spPr>
          <a:xfrm>
            <a:off x="5121203" y="188227"/>
            <a:ext cx="3240300" cy="8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CEVAP</a:t>
            </a:r>
            <a:endParaRPr dirty="0"/>
          </a:p>
        </p:txBody>
      </p:sp>
      <p:sp>
        <p:nvSpPr>
          <p:cNvPr id="226" name="Google Shape;226;p33"/>
          <p:cNvSpPr txBox="1">
            <a:spLocks noGrp="1"/>
          </p:cNvSpPr>
          <p:nvPr>
            <p:ph type="subTitle" idx="4"/>
          </p:nvPr>
        </p:nvSpPr>
        <p:spPr>
          <a:xfrm>
            <a:off x="687015" y="188227"/>
            <a:ext cx="3240300" cy="829500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SORU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519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47"/>
          <p:cNvPicPr preferRelativeResize="0"/>
          <p:nvPr/>
        </p:nvPicPr>
        <p:blipFill rotWithShape="1">
          <a:blip r:embed="rId3">
            <a:alphaModFix/>
          </a:blip>
          <a:srcRect l="36477" r="29258"/>
          <a:stretch/>
        </p:blipFill>
        <p:spPr>
          <a:xfrm>
            <a:off x="5626300" y="0"/>
            <a:ext cx="2804477" cy="46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7"/>
          <p:cNvSpPr txBox="1">
            <a:spLocks noGrp="1"/>
          </p:cNvSpPr>
          <p:nvPr>
            <p:ph type="ctrTitle" idx="4294967295"/>
          </p:nvPr>
        </p:nvSpPr>
        <p:spPr>
          <a:xfrm>
            <a:off x="0" y="971550"/>
            <a:ext cx="5646738" cy="827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TEŞEKKÜRLER!</a:t>
            </a:r>
            <a:endParaRPr dirty="0"/>
          </a:p>
        </p:txBody>
      </p:sp>
      <p:sp>
        <p:nvSpPr>
          <p:cNvPr id="661" name="Google Shape;661;p47"/>
          <p:cNvSpPr/>
          <p:nvPr/>
        </p:nvSpPr>
        <p:spPr>
          <a:xfrm>
            <a:off x="5864674" y="1870426"/>
            <a:ext cx="260586" cy="260874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62" name="Google Shape;662;p47"/>
          <p:cNvGrpSpPr/>
          <p:nvPr/>
        </p:nvGrpSpPr>
        <p:grpSpPr>
          <a:xfrm>
            <a:off x="6203633" y="1870607"/>
            <a:ext cx="260891" cy="260603"/>
            <a:chOff x="3303268" y="3817349"/>
            <a:chExt cx="346056" cy="345674"/>
          </a:xfrm>
        </p:grpSpPr>
        <p:sp>
          <p:nvSpPr>
            <p:cNvPr id="663" name="Google Shape;663;p47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47"/>
          <p:cNvGrpSpPr/>
          <p:nvPr/>
        </p:nvGrpSpPr>
        <p:grpSpPr>
          <a:xfrm>
            <a:off x="6542202" y="1870607"/>
            <a:ext cx="260891" cy="260603"/>
            <a:chOff x="3752358" y="3817349"/>
            <a:chExt cx="346056" cy="345674"/>
          </a:xfrm>
        </p:grpSpPr>
        <p:sp>
          <p:nvSpPr>
            <p:cNvPr id="668" name="Google Shape;668;p47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47"/>
          <p:cNvGrpSpPr/>
          <p:nvPr/>
        </p:nvGrpSpPr>
        <p:grpSpPr>
          <a:xfrm>
            <a:off x="6880771" y="1870607"/>
            <a:ext cx="260867" cy="260603"/>
            <a:chOff x="4201447" y="3817349"/>
            <a:chExt cx="346024" cy="345674"/>
          </a:xfrm>
        </p:grpSpPr>
        <p:sp>
          <p:nvSpPr>
            <p:cNvPr id="673" name="Google Shape;673;p47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47"/>
          <p:cNvGrpSpPr/>
          <p:nvPr/>
        </p:nvGrpSpPr>
        <p:grpSpPr>
          <a:xfrm flipH="1">
            <a:off x="705824" y="1"/>
            <a:ext cx="7724951" cy="4001724"/>
            <a:chOff x="705824" y="1"/>
            <a:chExt cx="7724951" cy="4001724"/>
          </a:xfrm>
        </p:grpSpPr>
        <p:sp>
          <p:nvSpPr>
            <p:cNvPr id="678" name="Google Shape;678;p47"/>
            <p:cNvSpPr/>
            <p:nvPr/>
          </p:nvSpPr>
          <p:spPr>
            <a:xfrm>
              <a:off x="705824" y="3306025"/>
              <a:ext cx="695700" cy="695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7735075" y="1"/>
              <a:ext cx="695700" cy="171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406F5D3-D8C9-4FF6-897F-D87B92B10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39" y="3519038"/>
            <a:ext cx="2376930" cy="90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Google Shape;225;p33">
            <a:extLst>
              <a:ext uri="{FF2B5EF4-FFF2-40B4-BE49-F238E27FC236}">
                <a16:creationId xmlns:a16="http://schemas.microsoft.com/office/drawing/2014/main" id="{63EAAA89-96DF-466D-B5BF-FB4CC34FE82B}"/>
              </a:ext>
            </a:extLst>
          </p:cNvPr>
          <p:cNvSpPr txBox="1">
            <a:spLocks/>
          </p:cNvSpPr>
          <p:nvPr/>
        </p:nvSpPr>
        <p:spPr>
          <a:xfrm>
            <a:off x="1110139" y="849658"/>
            <a:ext cx="4612860" cy="16257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TEŞEKKÜRLER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Sorularınız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cevaplamaktan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memnuniyet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duyarım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2" name="Google Shape;223;p33">
            <a:extLst>
              <a:ext uri="{FF2B5EF4-FFF2-40B4-BE49-F238E27FC236}">
                <a16:creationId xmlns:a16="http://schemas.microsoft.com/office/drawing/2014/main" id="{52CED5C0-A5E5-4E46-A3E1-8DCC0E819F38}"/>
              </a:ext>
            </a:extLst>
          </p:cNvPr>
          <p:cNvSpPr txBox="1">
            <a:spLocks/>
          </p:cNvSpPr>
          <p:nvPr/>
        </p:nvSpPr>
        <p:spPr>
          <a:xfrm>
            <a:off x="1578156" y="2595034"/>
            <a:ext cx="3240300" cy="2667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</a:rPr>
              <a:t>Halil Kale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Telefon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0 553 226 7370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E-</a:t>
            </a:r>
            <a:r>
              <a:rPr lang="en-US" dirty="0" err="1">
                <a:solidFill>
                  <a:schemeClr val="tx1"/>
                </a:solidFill>
              </a:rPr>
              <a:t>posta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n-US" dirty="0">
                <a:solidFill>
                  <a:schemeClr val="tx1"/>
                </a:solidFill>
                <a:hlinkClick r:id="rId5"/>
              </a:rPr>
              <a:t>halil.kale@nazalı.com.tr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İstediğiniz</a:t>
            </a:r>
            <a:r>
              <a:rPr lang="en-US" dirty="0">
                <a:solidFill>
                  <a:schemeClr val="tx1"/>
                </a:solidFill>
              </a:rPr>
              <a:t> zaman </a:t>
            </a:r>
            <a:r>
              <a:rPr lang="en-US" dirty="0" err="1">
                <a:solidFill>
                  <a:schemeClr val="tx1"/>
                </a:solidFill>
              </a:rPr>
              <a:t>arayabilirsiniz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 l="21677" t="17763" r="2896" b="604"/>
          <a:stretch/>
        </p:blipFill>
        <p:spPr>
          <a:xfrm>
            <a:off x="713225" y="0"/>
            <a:ext cx="2804475" cy="46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/>
          <p:nvPr/>
        </p:nvSpPr>
        <p:spPr>
          <a:xfrm>
            <a:off x="2822000" y="0"/>
            <a:ext cx="695700" cy="25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3169850" y="170100"/>
            <a:ext cx="4887950" cy="22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dirty="0"/>
              <a:t>İŞVERENLERİN YÜKÜMLÜLÜKLERİ</a:t>
            </a:r>
          </a:p>
        </p:txBody>
      </p:sp>
      <p:sp>
        <p:nvSpPr>
          <p:cNvPr id="178" name="Google Shape;178;p28"/>
          <p:cNvSpPr/>
          <p:nvPr/>
        </p:nvSpPr>
        <p:spPr>
          <a:xfrm>
            <a:off x="713224" y="3615851"/>
            <a:ext cx="695700" cy="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1"/>
          <p:cNvPicPr preferRelativeResize="0"/>
          <p:nvPr/>
        </p:nvPicPr>
        <p:blipFill rotWithShape="1">
          <a:blip r:embed="rId3">
            <a:alphaModFix/>
          </a:blip>
          <a:srcRect l="337" t="41911" r="337" b="16800"/>
          <a:stretch/>
        </p:blipFill>
        <p:spPr>
          <a:xfrm>
            <a:off x="50" y="968175"/>
            <a:ext cx="9143952" cy="21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0" dirty="0">
                <a:solidFill>
                  <a:schemeClr val="lt1"/>
                </a:solidFill>
              </a:rPr>
              <a:t>İŞVERENLERİN YÜKÜMLÜLÜKLERİ</a:t>
            </a:r>
            <a:endParaRPr b="0" dirty="0">
              <a:solidFill>
                <a:schemeClr val="lt1"/>
              </a:solidFill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subTitle" idx="4"/>
          </p:nvPr>
        </p:nvSpPr>
        <p:spPr>
          <a:xfrm>
            <a:off x="3511369" y="3478925"/>
            <a:ext cx="2121300" cy="11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tr-TR" dirty="0"/>
              <a:t>ağlık ve güvenlik riskleri</a:t>
            </a:r>
            <a:endParaRPr lang="en-US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tr-TR" dirty="0" err="1"/>
              <a:t>oruyucu</a:t>
            </a:r>
            <a:r>
              <a:rPr lang="tr-TR" dirty="0"/>
              <a:t> ve önleyici tedbirler </a:t>
            </a:r>
            <a:endParaRPr lang="en-US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Alınan</a:t>
            </a:r>
            <a:r>
              <a:rPr lang="en-US" dirty="0"/>
              <a:t> </a:t>
            </a:r>
            <a:r>
              <a:rPr lang="en-US" dirty="0" err="1"/>
              <a:t>önlemler</a:t>
            </a:r>
            <a:endParaRPr dirty="0"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6"/>
          </p:nvPr>
        </p:nvSpPr>
        <p:spPr>
          <a:xfrm>
            <a:off x="6309500" y="3478925"/>
            <a:ext cx="2121300" cy="11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Yüz</a:t>
            </a:r>
            <a:r>
              <a:rPr lang="en-US" dirty="0"/>
              <a:t> </a:t>
            </a:r>
            <a:r>
              <a:rPr lang="en-US" dirty="0" err="1"/>
              <a:t>maskesi</a:t>
            </a:r>
            <a:r>
              <a:rPr lang="en-US" dirty="0"/>
              <a:t>(</a:t>
            </a:r>
            <a:r>
              <a:rPr lang="en-US" dirty="0" err="1"/>
              <a:t>Zorunlu</a:t>
            </a:r>
            <a:r>
              <a:rPr lang="en-US" dirty="0"/>
              <a:t>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Diğer</a:t>
            </a:r>
            <a:r>
              <a:rPr lang="en-US" dirty="0"/>
              <a:t> KKD (</a:t>
            </a:r>
            <a:r>
              <a:rPr lang="en-US" dirty="0" err="1"/>
              <a:t>İşveren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verecek</a:t>
            </a:r>
            <a:r>
              <a:rPr lang="en-US" dirty="0"/>
              <a:t>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Havalandırma</a:t>
            </a:r>
            <a:r>
              <a:rPr lang="en-US" dirty="0"/>
              <a:t> </a:t>
            </a:r>
            <a:r>
              <a:rPr lang="en-US" dirty="0" err="1"/>
              <a:t>sistemi</a:t>
            </a:r>
            <a:endParaRPr dirty="0"/>
          </a:p>
        </p:txBody>
      </p:sp>
      <p:sp>
        <p:nvSpPr>
          <p:cNvPr id="205" name="Google Shape;205;p31"/>
          <p:cNvSpPr txBox="1">
            <a:spLocks noGrp="1"/>
          </p:cNvSpPr>
          <p:nvPr>
            <p:ph type="subTitle" idx="2"/>
          </p:nvPr>
        </p:nvSpPr>
        <p:spPr>
          <a:xfrm>
            <a:off x="713200" y="3393260"/>
            <a:ext cx="2121300" cy="1564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/>
              <a:t>riskleri</a:t>
            </a:r>
            <a:r>
              <a:rPr lang="en-US" dirty="0"/>
              <a:t> </a:t>
            </a:r>
            <a:r>
              <a:rPr lang="en-US" dirty="0" err="1"/>
              <a:t>önlemeli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organizasyonu</a:t>
            </a:r>
            <a:r>
              <a:rPr lang="en-US" dirty="0"/>
              <a:t> </a:t>
            </a:r>
            <a:r>
              <a:rPr lang="en-US" dirty="0" err="1"/>
              <a:t>yapmalı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tedbirlerini</a:t>
            </a:r>
            <a:r>
              <a:rPr lang="en-US" dirty="0"/>
              <a:t> </a:t>
            </a:r>
            <a:r>
              <a:rPr lang="en-US" dirty="0" err="1"/>
              <a:t>değişik</a:t>
            </a:r>
            <a:r>
              <a:rPr lang="en-US" dirty="0"/>
              <a:t> </a:t>
            </a:r>
            <a:r>
              <a:rPr lang="en-US" dirty="0" err="1"/>
              <a:t>şartlara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hale </a:t>
            </a:r>
            <a:r>
              <a:rPr lang="en-US" dirty="0" err="1"/>
              <a:t>getirmelidir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31"/>
          <p:cNvSpPr/>
          <p:nvPr/>
        </p:nvSpPr>
        <p:spPr>
          <a:xfrm>
            <a:off x="1581875" y="2902525"/>
            <a:ext cx="384000" cy="38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1"/>
          <p:cNvSpPr/>
          <p:nvPr/>
        </p:nvSpPr>
        <p:spPr>
          <a:xfrm>
            <a:off x="4380019" y="2902525"/>
            <a:ext cx="384000" cy="38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1"/>
          <p:cNvSpPr/>
          <p:nvPr/>
        </p:nvSpPr>
        <p:spPr>
          <a:xfrm>
            <a:off x="7178150" y="2902525"/>
            <a:ext cx="384000" cy="38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subTitle" idx="1"/>
          </p:nvPr>
        </p:nvSpPr>
        <p:spPr>
          <a:xfrm>
            <a:off x="1078300" y="1897322"/>
            <a:ext cx="1474620" cy="1005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dirty="0" err="1"/>
              <a:t>Çalışanları</a:t>
            </a:r>
            <a:r>
              <a:rPr lang="en-US" dirty="0"/>
              <a:t> </a:t>
            </a:r>
            <a:r>
              <a:rPr lang="en-US" dirty="0" err="1"/>
              <a:t>Koruma</a:t>
            </a:r>
            <a:r>
              <a:rPr lang="en-US" dirty="0"/>
              <a:t> </a:t>
            </a:r>
            <a:r>
              <a:rPr lang="en-US" dirty="0" err="1"/>
              <a:t>Yükümlülüğü</a:t>
            </a:r>
            <a:endParaRPr dirty="0"/>
          </a:p>
        </p:txBody>
      </p:sp>
      <p:sp>
        <p:nvSpPr>
          <p:cNvPr id="210" name="Google Shape;210;p31"/>
          <p:cNvSpPr txBox="1">
            <a:spLocks noGrp="1"/>
          </p:cNvSpPr>
          <p:nvPr>
            <p:ph type="subTitle" idx="3"/>
          </p:nvPr>
        </p:nvSpPr>
        <p:spPr>
          <a:xfrm>
            <a:off x="3871140" y="2024114"/>
            <a:ext cx="1485240" cy="631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Bilgilendirme</a:t>
            </a:r>
            <a:r>
              <a:rPr lang="en-US" dirty="0"/>
              <a:t> </a:t>
            </a:r>
            <a:r>
              <a:rPr lang="en-US" dirty="0" err="1"/>
              <a:t>Yükümlülüğü</a:t>
            </a:r>
            <a:endParaRPr dirty="0"/>
          </a:p>
        </p:txBody>
      </p:sp>
      <p:sp>
        <p:nvSpPr>
          <p:cNvPr id="211" name="Google Shape;211;p31"/>
          <p:cNvSpPr txBox="1">
            <a:spLocks noGrp="1"/>
          </p:cNvSpPr>
          <p:nvPr>
            <p:ph type="subTitle" idx="5"/>
          </p:nvPr>
        </p:nvSpPr>
        <p:spPr>
          <a:xfrm>
            <a:off x="6674600" y="1952149"/>
            <a:ext cx="1561927" cy="950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Araç-Gereç</a:t>
            </a:r>
            <a:r>
              <a:rPr lang="en-US" dirty="0"/>
              <a:t> Temin </a:t>
            </a:r>
            <a:r>
              <a:rPr lang="en-US" dirty="0" err="1"/>
              <a:t>Yükümlülüğü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 rotWithShape="1">
          <a:blip r:embed="rId3">
            <a:alphaModFix/>
          </a:blip>
          <a:srcRect l="21246" t="1257" r="29433" b="1257"/>
          <a:stretch/>
        </p:blipFill>
        <p:spPr>
          <a:xfrm>
            <a:off x="-54650" y="0"/>
            <a:ext cx="4626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>
            <a:spLocks noGrp="1"/>
          </p:cNvSpPr>
          <p:nvPr>
            <p:ph type="subTitle" idx="1"/>
          </p:nvPr>
        </p:nvSpPr>
        <p:spPr>
          <a:xfrm>
            <a:off x="5155839" y="1059290"/>
            <a:ext cx="3240300" cy="3805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dirty="0"/>
              <a:t>Bilgi </a:t>
            </a:r>
            <a:r>
              <a:rPr lang="en-US" dirty="0" err="1"/>
              <a:t>talebinin</a:t>
            </a:r>
            <a:r>
              <a:rPr lang="en-US" dirty="0"/>
              <a:t> </a:t>
            </a:r>
            <a:r>
              <a:rPr lang="en-US" dirty="0" err="1"/>
              <a:t>gereklilik</a:t>
            </a:r>
            <a:r>
              <a:rPr lang="en-US" dirty="0"/>
              <a:t> ve </a:t>
            </a:r>
            <a:r>
              <a:rPr lang="en-US" dirty="0" err="1"/>
              <a:t>ölçülülüğe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ve risk </a:t>
            </a:r>
            <a:r>
              <a:rPr lang="en-US" dirty="0" err="1"/>
              <a:t>değerlendirilmesine</a:t>
            </a:r>
            <a:r>
              <a:rPr lang="en-US" dirty="0"/>
              <a:t> </a:t>
            </a:r>
            <a:r>
              <a:rPr lang="en-US" dirty="0" err="1"/>
              <a:t>dayanan</a:t>
            </a:r>
            <a:r>
              <a:rPr lang="en-US" dirty="0"/>
              <a:t> </a:t>
            </a:r>
            <a:r>
              <a:rPr lang="en-US" dirty="0" err="1"/>
              <a:t>güçlü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gerekçesi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Bu </a:t>
            </a:r>
            <a:r>
              <a:rPr lang="en-US" dirty="0" err="1"/>
              <a:t>durumda</a:t>
            </a:r>
            <a:r>
              <a:rPr lang="en-US" dirty="0"/>
              <a:t>, </a:t>
            </a:r>
            <a:r>
              <a:rPr lang="en-US" dirty="0" err="1"/>
              <a:t>görevleri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personelin</a:t>
            </a:r>
            <a:r>
              <a:rPr lang="en-US" dirty="0"/>
              <a:t> </a:t>
            </a:r>
            <a:r>
              <a:rPr lang="en-US" dirty="0" err="1"/>
              <a:t>seyahatleri</a:t>
            </a:r>
            <a:r>
              <a:rPr lang="en-US" dirty="0"/>
              <a:t>, </a:t>
            </a:r>
            <a:r>
              <a:rPr lang="en-US" dirty="0" err="1"/>
              <a:t>işyerinde</a:t>
            </a:r>
            <a:r>
              <a:rPr lang="en-US" dirty="0"/>
              <a:t> </a:t>
            </a:r>
            <a:r>
              <a:rPr lang="en-US" dirty="0" err="1"/>
              <a:t>kronik</a:t>
            </a:r>
            <a:r>
              <a:rPr lang="en-US" dirty="0"/>
              <a:t> </a:t>
            </a:r>
            <a:r>
              <a:rPr lang="en-US" dirty="0" err="1"/>
              <a:t>rahatsızlığı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virüsten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ağır</a:t>
            </a:r>
            <a:r>
              <a:rPr lang="en-US" dirty="0"/>
              <a:t> </a:t>
            </a:r>
            <a:r>
              <a:rPr lang="en-US" dirty="0" err="1"/>
              <a:t>etkilenme</a:t>
            </a:r>
            <a:r>
              <a:rPr lang="en-US" dirty="0"/>
              <a:t> </a:t>
            </a:r>
            <a:r>
              <a:rPr lang="en-US" dirty="0" err="1"/>
              <a:t>ihtimali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kişilerin</a:t>
            </a:r>
            <a:r>
              <a:rPr lang="en-US" dirty="0"/>
              <a:t> </a:t>
            </a:r>
            <a:r>
              <a:rPr lang="en-US" dirty="0" err="1"/>
              <a:t>varlığı</a:t>
            </a:r>
            <a:r>
              <a:rPr lang="en-US" dirty="0"/>
              <a:t> ve </a:t>
            </a:r>
            <a:r>
              <a:rPr lang="en-US" dirty="0" err="1"/>
              <a:t>halk</a:t>
            </a:r>
            <a:r>
              <a:rPr lang="en-US" dirty="0"/>
              <a:t> </a:t>
            </a:r>
            <a:r>
              <a:rPr lang="en-US" dirty="0" err="1"/>
              <a:t>sağlığı</a:t>
            </a:r>
            <a:r>
              <a:rPr lang="en-US" dirty="0"/>
              <a:t> </a:t>
            </a:r>
            <a:r>
              <a:rPr lang="en-US" dirty="0" err="1"/>
              <a:t>yetkililerinin</a:t>
            </a:r>
            <a:r>
              <a:rPr lang="en-US" dirty="0"/>
              <a:t> </a:t>
            </a:r>
            <a:r>
              <a:rPr lang="en-US" dirty="0" err="1"/>
              <a:t>talimatları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rehberliği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unsurlar</a:t>
            </a:r>
            <a:r>
              <a:rPr lang="en-US" dirty="0"/>
              <a:t> </a:t>
            </a:r>
            <a:r>
              <a:rPr lang="en-US" dirty="0" err="1"/>
              <a:t>dikkate</a:t>
            </a:r>
            <a:r>
              <a:rPr lang="en-US" dirty="0"/>
              <a:t> </a:t>
            </a:r>
            <a:r>
              <a:rPr lang="en-US" dirty="0" err="1"/>
              <a:t>alınarak</a:t>
            </a:r>
            <a:r>
              <a:rPr lang="en-US" dirty="0"/>
              <a:t> </a:t>
            </a:r>
            <a:r>
              <a:rPr lang="en-US" dirty="0" err="1"/>
              <a:t>ölçülülük</a:t>
            </a:r>
            <a:r>
              <a:rPr lang="en-US" dirty="0"/>
              <a:t> </a:t>
            </a:r>
            <a:r>
              <a:rPr lang="en-US" dirty="0" err="1"/>
              <a:t>ilkesine</a:t>
            </a:r>
            <a:r>
              <a:rPr lang="en-US" dirty="0"/>
              <a:t> </a:t>
            </a:r>
            <a:r>
              <a:rPr lang="en-US" dirty="0" err="1"/>
              <a:t>riayet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</a:t>
            </a:r>
          </a:p>
          <a:p>
            <a:pPr marL="0" lvl="0" indent="0" algn="just"/>
            <a:r>
              <a:rPr lang="en-US" b="1" dirty="0" err="1"/>
              <a:t>Kaynak</a:t>
            </a:r>
            <a:r>
              <a:rPr lang="en-US" b="1" dirty="0"/>
              <a:t>;</a:t>
            </a:r>
          </a:p>
          <a:p>
            <a:pPr marL="0" lvl="0" indent="0" algn="just"/>
            <a:r>
              <a:rPr lang="en-US" dirty="0"/>
              <a:t>https://www.kvkk.gov.tr/Icerik/6721/KAMUOYU-DUYURUSU-Covid-19-ile-Mucadele-Surecinde-Kisisel-Verilerin-Korunmasi-Kanunu-Kapsaminda-Bilinmesi-Gerekenler-</a:t>
            </a:r>
          </a:p>
        </p:txBody>
      </p:sp>
      <p:sp>
        <p:nvSpPr>
          <p:cNvPr id="224" name="Google Shape;224;p33"/>
          <p:cNvSpPr txBox="1">
            <a:spLocks noGrp="1"/>
          </p:cNvSpPr>
          <p:nvPr>
            <p:ph type="subTitle" idx="2"/>
          </p:nvPr>
        </p:nvSpPr>
        <p:spPr>
          <a:xfrm>
            <a:off x="747861" y="953008"/>
            <a:ext cx="32403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Çalışanların</a:t>
            </a:r>
            <a:r>
              <a:rPr lang="en-US" dirty="0"/>
              <a:t> </a:t>
            </a:r>
            <a:r>
              <a:rPr lang="en-US" dirty="0" err="1"/>
              <a:t>ateşi</a:t>
            </a:r>
            <a:r>
              <a:rPr lang="en-US" dirty="0"/>
              <a:t> </a:t>
            </a:r>
            <a:r>
              <a:rPr lang="en-US" dirty="0" err="1"/>
              <a:t>ölçülebilir</a:t>
            </a:r>
            <a:r>
              <a:rPr lang="en-US" dirty="0"/>
              <a:t> mi?</a:t>
            </a:r>
            <a:endParaRPr dirty="0"/>
          </a:p>
        </p:txBody>
      </p:sp>
      <p:sp>
        <p:nvSpPr>
          <p:cNvPr id="225" name="Google Shape;225;p33"/>
          <p:cNvSpPr txBox="1">
            <a:spLocks noGrp="1"/>
          </p:cNvSpPr>
          <p:nvPr>
            <p:ph type="subTitle" idx="3"/>
          </p:nvPr>
        </p:nvSpPr>
        <p:spPr>
          <a:xfrm>
            <a:off x="5155839" y="278282"/>
            <a:ext cx="3240300" cy="8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CEVAP</a:t>
            </a:r>
            <a:endParaRPr dirty="0"/>
          </a:p>
        </p:txBody>
      </p:sp>
      <p:sp>
        <p:nvSpPr>
          <p:cNvPr id="226" name="Google Shape;226;p33"/>
          <p:cNvSpPr txBox="1">
            <a:spLocks noGrp="1"/>
          </p:cNvSpPr>
          <p:nvPr>
            <p:ph type="subTitle" idx="4"/>
          </p:nvPr>
        </p:nvSpPr>
        <p:spPr>
          <a:xfrm>
            <a:off x="825560" y="229791"/>
            <a:ext cx="3240300" cy="829500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SORU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 rotWithShape="1">
          <a:blip r:embed="rId3">
            <a:alphaModFix/>
          </a:blip>
          <a:srcRect l="21246" t="1257" r="29433" b="1257"/>
          <a:stretch/>
        </p:blipFill>
        <p:spPr>
          <a:xfrm>
            <a:off x="-54650" y="0"/>
            <a:ext cx="4626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>
            <a:spLocks noGrp="1"/>
          </p:cNvSpPr>
          <p:nvPr>
            <p:ph type="subTitle" idx="1"/>
          </p:nvPr>
        </p:nvSpPr>
        <p:spPr>
          <a:xfrm>
            <a:off x="5155839" y="953008"/>
            <a:ext cx="3240300" cy="2667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dirty="0" err="1"/>
              <a:t>İşveren</a:t>
            </a:r>
            <a:r>
              <a:rPr lang="en-US" dirty="0"/>
              <a:t>, </a:t>
            </a:r>
            <a:r>
              <a:rPr lang="en-US" dirty="0" err="1"/>
              <a:t>vakalar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personeli</a:t>
            </a:r>
            <a:r>
              <a:rPr lang="en-US" dirty="0"/>
              <a:t> </a:t>
            </a:r>
            <a:r>
              <a:rPr lang="en-US" dirty="0" err="1"/>
              <a:t>bilgilendirmelidir</a:t>
            </a:r>
            <a:r>
              <a:rPr lang="en-US" dirty="0"/>
              <a:t>. </a:t>
            </a:r>
            <a:r>
              <a:rPr lang="en-US" dirty="0" err="1"/>
              <a:t>Bilgilendirme</a:t>
            </a:r>
            <a:r>
              <a:rPr lang="en-US" dirty="0"/>
              <a:t> </a:t>
            </a:r>
            <a:r>
              <a:rPr lang="en-US" dirty="0" err="1"/>
              <a:t>yapılırken</a:t>
            </a:r>
            <a:r>
              <a:rPr lang="en-US" dirty="0"/>
              <a:t> </a:t>
            </a:r>
            <a:r>
              <a:rPr lang="en-US" dirty="0" err="1"/>
              <a:t>bireylerin</a:t>
            </a:r>
            <a:r>
              <a:rPr lang="en-US" dirty="0"/>
              <a:t> </a:t>
            </a:r>
            <a:r>
              <a:rPr lang="en-US" dirty="0" err="1"/>
              <a:t>isimlerinin</a:t>
            </a:r>
            <a:r>
              <a:rPr lang="en-US" dirty="0"/>
              <a:t> </a:t>
            </a:r>
            <a:r>
              <a:rPr lang="en-US" dirty="0" err="1"/>
              <a:t>verilmesinin</a:t>
            </a:r>
            <a:r>
              <a:rPr lang="en-US" dirty="0"/>
              <a:t> </a:t>
            </a:r>
            <a:r>
              <a:rPr lang="en-US" dirty="0" err="1"/>
              <a:t>gerekmeyeceği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gereğinden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de </a:t>
            </a:r>
            <a:r>
              <a:rPr lang="en-US" dirty="0" err="1"/>
              <a:t>verilmemelidir</a:t>
            </a:r>
            <a:r>
              <a:rPr lang="en-US" dirty="0"/>
              <a:t>. </a:t>
            </a:r>
          </a:p>
          <a:p>
            <a:pPr marL="0" lvl="0" indent="0" algn="just"/>
            <a:r>
              <a:rPr lang="tr-TR" dirty="0"/>
              <a:t>Çalışanlara COVID-19 </a:t>
            </a:r>
            <a:r>
              <a:rPr lang="tr-TR" dirty="0" err="1"/>
              <a:t>enfekte</a:t>
            </a:r>
            <a:r>
              <a:rPr lang="tr-TR" dirty="0"/>
              <a:t> bir çalışanın bulunduğu, evden çalıştığı ya da izinde olduğu belirtilmeli; ancak zorunlu olmadığı sürece şirket içi seviye ya da ekip gibi çalışanın kim olduğunun tespitini doğrudan sağlayacak detaylar paylaşılmamalıdır.</a:t>
            </a:r>
            <a:endParaRPr lang="en-US" dirty="0"/>
          </a:p>
          <a:p>
            <a:pPr marL="0" lvl="0" indent="0" algn="just"/>
            <a:r>
              <a:rPr lang="en-US" b="1" dirty="0" err="1"/>
              <a:t>Kaynak</a:t>
            </a:r>
            <a:r>
              <a:rPr lang="en-US" b="1" dirty="0"/>
              <a:t>;</a:t>
            </a:r>
          </a:p>
          <a:p>
            <a:pPr marL="0" lvl="0" indent="0" algn="just"/>
            <a:r>
              <a:rPr lang="en-US" dirty="0"/>
              <a:t>https://www.kvkk.gov.tr/Icerik/6721/KAMUOYU-DUYURUSU-Covid-19-ile-Mucadele-Surecinde-Kisisel-Verilerin-Korunmasi-Kanunu-Kapsaminda-Bilinmesi-Gerekenler-</a:t>
            </a:r>
          </a:p>
          <a:p>
            <a:pPr marL="0" lvl="0" indent="0" algn="just"/>
            <a:endParaRPr dirty="0"/>
          </a:p>
        </p:txBody>
      </p:sp>
      <p:sp>
        <p:nvSpPr>
          <p:cNvPr id="224" name="Google Shape;224;p33"/>
          <p:cNvSpPr txBox="1">
            <a:spLocks noGrp="1"/>
          </p:cNvSpPr>
          <p:nvPr>
            <p:ph type="subTitle" idx="2"/>
          </p:nvPr>
        </p:nvSpPr>
        <p:spPr>
          <a:xfrm>
            <a:off x="714724" y="953008"/>
            <a:ext cx="32403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İşçilerin</a:t>
            </a:r>
            <a:r>
              <a:rPr lang="en-US" dirty="0"/>
              <a:t> Covid-19’a </a:t>
            </a:r>
            <a:r>
              <a:rPr lang="en-US" dirty="0" err="1"/>
              <a:t>yakalandıklarını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işçilere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vermemiz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 mi?</a:t>
            </a:r>
            <a:endParaRPr dirty="0"/>
          </a:p>
        </p:txBody>
      </p:sp>
      <p:sp>
        <p:nvSpPr>
          <p:cNvPr id="225" name="Google Shape;225;p33"/>
          <p:cNvSpPr txBox="1">
            <a:spLocks noGrp="1"/>
          </p:cNvSpPr>
          <p:nvPr>
            <p:ph type="subTitle" idx="3"/>
          </p:nvPr>
        </p:nvSpPr>
        <p:spPr>
          <a:xfrm>
            <a:off x="5155839" y="293909"/>
            <a:ext cx="3240300" cy="8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CEVAP</a:t>
            </a:r>
            <a:endParaRPr dirty="0"/>
          </a:p>
        </p:txBody>
      </p:sp>
      <p:sp>
        <p:nvSpPr>
          <p:cNvPr id="226" name="Google Shape;226;p33"/>
          <p:cNvSpPr txBox="1">
            <a:spLocks noGrp="1"/>
          </p:cNvSpPr>
          <p:nvPr>
            <p:ph type="subTitle" idx="4"/>
          </p:nvPr>
        </p:nvSpPr>
        <p:spPr>
          <a:xfrm>
            <a:off x="714724" y="293909"/>
            <a:ext cx="3240300" cy="829500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SORU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803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9"/>
          <p:cNvSpPr/>
          <p:nvPr/>
        </p:nvSpPr>
        <p:spPr>
          <a:xfrm>
            <a:off x="4278275" y="800703"/>
            <a:ext cx="587400" cy="5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ubTitle" idx="1"/>
          </p:nvPr>
        </p:nvSpPr>
        <p:spPr>
          <a:xfrm>
            <a:off x="1226127" y="1394946"/>
            <a:ext cx="6518563" cy="24357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tr-TR" i="1" dirty="0"/>
              <a:t>…Genel Müdürlük binamızın 5. katında çalışan bir arkadaşımızın COVID-19 testinin pozitif çıktığını bildirmek isteriz. Testi pozitif çıkan arkadaşımızın binada bulunduğu tarihler dikkate alınarak, arkadaşımızla temasta bulunan kişiler tespit edilerek kendilerini durum hakkında bilgilendireceğiz…</a:t>
            </a:r>
            <a:endParaRPr sz="1800" dirty="0"/>
          </a:p>
        </p:txBody>
      </p:sp>
      <p:sp>
        <p:nvSpPr>
          <p:cNvPr id="186" name="Google Shape;186;p29"/>
          <p:cNvSpPr txBox="1">
            <a:spLocks noGrp="1"/>
          </p:cNvSpPr>
          <p:nvPr>
            <p:ph type="ctrTitle"/>
          </p:nvPr>
        </p:nvSpPr>
        <p:spPr>
          <a:xfrm>
            <a:off x="1850550" y="3687350"/>
            <a:ext cx="5442900" cy="4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—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Verileri</a:t>
            </a:r>
            <a:r>
              <a:rPr lang="en-US" dirty="0"/>
              <a:t> </a:t>
            </a:r>
            <a:r>
              <a:rPr lang="en-US" dirty="0" err="1"/>
              <a:t>Koruma</a:t>
            </a:r>
            <a:r>
              <a:rPr lang="en-US" dirty="0"/>
              <a:t> </a:t>
            </a:r>
            <a:r>
              <a:rPr lang="en-US" dirty="0" err="1"/>
              <a:t>Kurumu</a:t>
            </a:r>
            <a:endParaRPr dirty="0"/>
          </a:p>
        </p:txBody>
      </p:sp>
      <p:sp>
        <p:nvSpPr>
          <p:cNvPr id="187" name="Google Shape;187;p29"/>
          <p:cNvSpPr txBox="1">
            <a:spLocks noGrp="1"/>
          </p:cNvSpPr>
          <p:nvPr>
            <p:ph type="ctrTitle"/>
          </p:nvPr>
        </p:nvSpPr>
        <p:spPr>
          <a:xfrm>
            <a:off x="4353575" y="876003"/>
            <a:ext cx="436800" cy="436800"/>
          </a:xfrm>
          <a:prstGeom prst="rect">
            <a:avLst/>
          </a:prstGeom>
          <a:noFill/>
        </p:spPr>
        <p:txBody>
          <a:bodyPr spcFirstLastPara="1" wrap="square" lIns="91425" tIns="36575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>
                <a:solidFill>
                  <a:schemeClr val="dk1"/>
                </a:solidFill>
              </a:rPr>
              <a:t>”</a:t>
            </a:r>
            <a:endParaRPr sz="6000" b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3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 l="21677" t="17763" r="2896" b="604"/>
          <a:stretch/>
        </p:blipFill>
        <p:spPr>
          <a:xfrm>
            <a:off x="713225" y="0"/>
            <a:ext cx="2804475" cy="46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>
            <a:spLocks noGrp="1"/>
          </p:cNvSpPr>
          <p:nvPr>
            <p:ph type="subTitle" idx="1"/>
          </p:nvPr>
        </p:nvSpPr>
        <p:spPr>
          <a:xfrm>
            <a:off x="4121900" y="2840889"/>
            <a:ext cx="4302900" cy="17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r-TR" dirty="0"/>
              <a:t> </a:t>
            </a:r>
            <a:r>
              <a:rPr lang="en-US" dirty="0"/>
              <a:t>Bu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itibariyle</a:t>
            </a:r>
            <a:r>
              <a:rPr lang="en-US" dirty="0"/>
              <a:t> </a:t>
            </a:r>
            <a:r>
              <a:rPr lang="en-US" dirty="0" err="1"/>
              <a:t>çalışanların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ve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tehlike</a:t>
            </a:r>
            <a:r>
              <a:rPr lang="en-US" dirty="0"/>
              <a:t> </a:t>
            </a:r>
            <a:r>
              <a:rPr lang="en-US" dirty="0" err="1"/>
              <a:t>karşısında</a:t>
            </a:r>
            <a:r>
              <a:rPr lang="en-US" dirty="0"/>
              <a:t> </a:t>
            </a:r>
            <a:r>
              <a:rPr lang="en-US" dirty="0" err="1"/>
              <a:t>çalışmaya</a:t>
            </a:r>
            <a:r>
              <a:rPr lang="en-US" dirty="0"/>
              <a:t> </a:t>
            </a:r>
            <a:r>
              <a:rPr lang="en-US" dirty="0" err="1"/>
              <a:t>zorlanamayacağı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çalışılmayan</a:t>
            </a:r>
            <a:r>
              <a:rPr lang="en-US" dirty="0"/>
              <a:t> </a:t>
            </a:r>
            <a:r>
              <a:rPr lang="en-US" dirty="0" err="1"/>
              <a:t>günler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haklarının</a:t>
            </a:r>
            <a:r>
              <a:rPr lang="en-US" dirty="0"/>
              <a:t> </a:t>
            </a:r>
            <a:r>
              <a:rPr lang="en-US" dirty="0" err="1"/>
              <a:t>saklı</a:t>
            </a:r>
            <a:r>
              <a:rPr lang="en-US" dirty="0"/>
              <a:t> </a:t>
            </a:r>
            <a:r>
              <a:rPr lang="en-US" dirty="0" err="1"/>
              <a:t>kalacağını</a:t>
            </a:r>
            <a:r>
              <a:rPr lang="en-US" dirty="0"/>
              <a:t> </a:t>
            </a:r>
            <a:r>
              <a:rPr lang="en-US" dirty="0" err="1"/>
              <a:t>beyan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düzenlenmiştir</a:t>
            </a:r>
            <a:r>
              <a:rPr lang="en-US" dirty="0"/>
              <a:t>.</a:t>
            </a:r>
          </a:p>
        </p:txBody>
      </p:sp>
      <p:sp>
        <p:nvSpPr>
          <p:cNvPr id="176" name="Google Shape;176;p28"/>
          <p:cNvSpPr/>
          <p:nvPr/>
        </p:nvSpPr>
        <p:spPr>
          <a:xfrm>
            <a:off x="2822000" y="0"/>
            <a:ext cx="695700" cy="25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3169850" y="170100"/>
            <a:ext cx="4887950" cy="22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dirty="0"/>
              <a:t>ÇALIŞMAKTAN KAÇINMA HAKKI</a:t>
            </a:r>
          </a:p>
        </p:txBody>
      </p:sp>
      <p:sp>
        <p:nvSpPr>
          <p:cNvPr id="178" name="Google Shape;178;p28"/>
          <p:cNvSpPr/>
          <p:nvPr/>
        </p:nvSpPr>
        <p:spPr>
          <a:xfrm>
            <a:off x="713224" y="3615851"/>
            <a:ext cx="695700" cy="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3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ÇALIŞMAKTAN KAÇINMA HAKKI</a:t>
            </a:r>
            <a:endParaRPr b="0" dirty="0"/>
          </a:p>
        </p:txBody>
      </p:sp>
      <p:grpSp>
        <p:nvGrpSpPr>
          <p:cNvPr id="113" name="Google Shape;7454;p54">
            <a:extLst>
              <a:ext uri="{FF2B5EF4-FFF2-40B4-BE49-F238E27FC236}">
                <a16:creationId xmlns:a16="http://schemas.microsoft.com/office/drawing/2014/main" id="{4F232957-49CC-487B-B395-ECC97B757F1B}"/>
              </a:ext>
            </a:extLst>
          </p:cNvPr>
          <p:cNvGrpSpPr/>
          <p:nvPr/>
        </p:nvGrpSpPr>
        <p:grpSpPr>
          <a:xfrm>
            <a:off x="1039089" y="1098062"/>
            <a:ext cx="7051965" cy="3356174"/>
            <a:chOff x="803162" y="2667727"/>
            <a:chExt cx="1411906" cy="633611"/>
          </a:xfrm>
        </p:grpSpPr>
        <p:cxnSp>
          <p:nvCxnSpPr>
            <p:cNvPr id="114" name="Google Shape;7455;p54">
              <a:extLst>
                <a:ext uri="{FF2B5EF4-FFF2-40B4-BE49-F238E27FC236}">
                  <a16:creationId xmlns:a16="http://schemas.microsoft.com/office/drawing/2014/main" id="{A8ED4073-CDE5-4E2D-9F31-669FAF5D74AA}"/>
                </a:ext>
              </a:extLst>
            </p:cNvPr>
            <p:cNvCxnSpPr>
              <a:cxnSpLocks/>
              <a:stCxn id="126" idx="2"/>
              <a:endCxn id="124" idx="0"/>
            </p:cNvCxnSpPr>
            <p:nvPr/>
          </p:nvCxnSpPr>
          <p:spPr>
            <a:xfrm rot="16200000" flipH="1">
              <a:off x="1649879" y="2655955"/>
              <a:ext cx="129155" cy="402898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" name="Google Shape;7458;p54">
              <a:extLst>
                <a:ext uri="{FF2B5EF4-FFF2-40B4-BE49-F238E27FC236}">
                  <a16:creationId xmlns:a16="http://schemas.microsoft.com/office/drawing/2014/main" id="{DE3A64EA-6D01-44E0-8E5A-FED21909F85C}"/>
                </a:ext>
              </a:extLst>
            </p:cNvPr>
            <p:cNvCxnSpPr>
              <a:cxnSpLocks/>
              <a:stCxn id="125" idx="0"/>
              <a:endCxn id="126" idx="2"/>
            </p:cNvCxnSpPr>
            <p:nvPr/>
          </p:nvCxnSpPr>
          <p:spPr>
            <a:xfrm rot="5400000" flipH="1" flipV="1">
              <a:off x="1259548" y="2668522"/>
              <a:ext cx="129155" cy="377766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7460;p54">
              <a:extLst>
                <a:ext uri="{FF2B5EF4-FFF2-40B4-BE49-F238E27FC236}">
                  <a16:creationId xmlns:a16="http://schemas.microsoft.com/office/drawing/2014/main" id="{2C10F82A-468D-4047-842C-DF0C2C04A14E}"/>
                </a:ext>
              </a:extLst>
            </p:cNvPr>
            <p:cNvCxnSpPr>
              <a:cxnSpLocks/>
              <a:stCxn id="125" idx="2"/>
              <a:endCxn id="121" idx="0"/>
            </p:cNvCxnSpPr>
            <p:nvPr/>
          </p:nvCxnSpPr>
          <p:spPr>
            <a:xfrm rot="16200000" flipH="1">
              <a:off x="1161118" y="3021206"/>
              <a:ext cx="129156" cy="180907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" name="Google Shape;7462;p54">
              <a:extLst>
                <a:ext uri="{FF2B5EF4-FFF2-40B4-BE49-F238E27FC236}">
                  <a16:creationId xmlns:a16="http://schemas.microsoft.com/office/drawing/2014/main" id="{8DA854FA-62CD-43F5-BA57-4EC34A6B5970}"/>
                </a:ext>
              </a:extLst>
            </p:cNvPr>
            <p:cNvCxnSpPr>
              <a:cxnSpLocks/>
              <a:stCxn id="120" idx="0"/>
              <a:endCxn id="125" idx="2"/>
            </p:cNvCxnSpPr>
            <p:nvPr/>
          </p:nvCxnSpPr>
          <p:spPr>
            <a:xfrm rot="5400000" flipH="1" flipV="1">
              <a:off x="984799" y="3025795"/>
              <a:ext cx="129156" cy="17173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7464;p54">
              <a:extLst>
                <a:ext uri="{FF2B5EF4-FFF2-40B4-BE49-F238E27FC236}">
                  <a16:creationId xmlns:a16="http://schemas.microsoft.com/office/drawing/2014/main" id="{D2DA9AC6-A6D0-493E-9134-CC1EC40080E7}"/>
                </a:ext>
              </a:extLst>
            </p:cNvPr>
            <p:cNvCxnSpPr>
              <a:cxnSpLocks/>
              <a:stCxn id="124" idx="2"/>
              <a:endCxn id="123" idx="0"/>
            </p:cNvCxnSpPr>
            <p:nvPr/>
          </p:nvCxnSpPr>
          <p:spPr>
            <a:xfrm rot="16200000" flipH="1">
              <a:off x="1920734" y="3042254"/>
              <a:ext cx="129156" cy="138812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7466;p54">
              <a:extLst>
                <a:ext uri="{FF2B5EF4-FFF2-40B4-BE49-F238E27FC236}">
                  <a16:creationId xmlns:a16="http://schemas.microsoft.com/office/drawing/2014/main" id="{3B417D1E-4FE9-4F50-B68A-4D9D75C286F9}"/>
                </a:ext>
              </a:extLst>
            </p:cNvPr>
            <p:cNvCxnSpPr>
              <a:cxnSpLocks/>
              <a:stCxn id="122" idx="0"/>
              <a:endCxn id="124" idx="2"/>
            </p:cNvCxnSpPr>
            <p:nvPr/>
          </p:nvCxnSpPr>
          <p:spPr>
            <a:xfrm rot="5400000" flipH="1" flipV="1">
              <a:off x="1733247" y="2993579"/>
              <a:ext cx="129156" cy="236162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0" name="Google Shape;7463;p54">
              <a:extLst>
                <a:ext uri="{FF2B5EF4-FFF2-40B4-BE49-F238E27FC236}">
                  <a16:creationId xmlns:a16="http://schemas.microsoft.com/office/drawing/2014/main" id="{C6D56B3F-445D-44C2-8C79-C6C50417898A}"/>
                </a:ext>
              </a:extLst>
            </p:cNvPr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Kurula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Başvuru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1" name="Google Shape;7461;p54">
              <a:extLst>
                <a:ext uri="{FF2B5EF4-FFF2-40B4-BE49-F238E27FC236}">
                  <a16:creationId xmlns:a16="http://schemas.microsoft.com/office/drawing/2014/main" id="{597628CB-5999-4043-8E03-D63A2F194873}"/>
                </a:ext>
              </a:extLst>
            </p:cNvPr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İşverene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Başvuru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" name="Google Shape;7467;p54">
              <a:extLst>
                <a:ext uri="{FF2B5EF4-FFF2-40B4-BE49-F238E27FC236}">
                  <a16:creationId xmlns:a16="http://schemas.microsoft.com/office/drawing/2014/main" id="{4FD24302-4105-4F51-929A-D0948A03689D}"/>
                </a:ext>
              </a:extLst>
            </p:cNvPr>
            <p:cNvSpPr/>
            <p:nvPr/>
          </p:nvSpPr>
          <p:spPr>
            <a:xfrm>
              <a:off x="1497056" y="3176238"/>
              <a:ext cx="365375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Kurula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Başvuru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3" name="Google Shape;7465;p54">
              <a:extLst>
                <a:ext uri="{FF2B5EF4-FFF2-40B4-BE49-F238E27FC236}">
                  <a16:creationId xmlns:a16="http://schemas.microsoft.com/office/drawing/2014/main" id="{BD9EF8A6-6984-426B-91E4-69216D2D31F8}"/>
                </a:ext>
              </a:extLst>
            </p:cNvPr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İşverene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Başvuru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4" name="Google Shape;7457;p54">
              <a:extLst>
                <a:ext uri="{FF2B5EF4-FFF2-40B4-BE49-F238E27FC236}">
                  <a16:creationId xmlns:a16="http://schemas.microsoft.com/office/drawing/2014/main" id="{BE46EC15-3630-479E-8702-92BD7C2EFE78}"/>
                </a:ext>
              </a:extLst>
            </p:cNvPr>
            <p:cNvSpPr/>
            <p:nvPr/>
          </p:nvSpPr>
          <p:spPr>
            <a:xfrm>
              <a:off x="1707582" y="2921982"/>
              <a:ext cx="416647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Önlem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Alınmadı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5" name="Google Shape;7459;p54">
              <a:extLst>
                <a:ext uri="{FF2B5EF4-FFF2-40B4-BE49-F238E27FC236}">
                  <a16:creationId xmlns:a16="http://schemas.microsoft.com/office/drawing/2014/main" id="{D591A1B4-7493-4FDF-BD8A-2449CEC8990B}"/>
                </a:ext>
              </a:extLst>
            </p:cNvPr>
            <p:cNvSpPr/>
            <p:nvPr/>
          </p:nvSpPr>
          <p:spPr>
            <a:xfrm>
              <a:off x="933793" y="2921982"/>
              <a:ext cx="402898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</a:rPr>
                <a:t>Önlem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Alındı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6" name="Google Shape;7456;p54">
              <a:extLst>
                <a:ext uri="{FF2B5EF4-FFF2-40B4-BE49-F238E27FC236}">
                  <a16:creationId xmlns:a16="http://schemas.microsoft.com/office/drawing/2014/main" id="{B3733509-ADA6-4F97-B073-78A53789AB59}"/>
                </a:ext>
              </a:extLst>
            </p:cNvPr>
            <p:cNvSpPr/>
            <p:nvPr/>
          </p:nvSpPr>
          <p:spPr>
            <a:xfrm>
              <a:off x="1267742" y="2667727"/>
              <a:ext cx="490532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</a:rPr>
                <a:t>Covid-19 </a:t>
              </a:r>
              <a:r>
                <a:rPr lang="en-US" dirty="0" err="1">
                  <a:solidFill>
                    <a:schemeClr val="bg1"/>
                  </a:solidFill>
                </a:rPr>
                <a:t>Tanısı</a:t>
              </a:r>
              <a:endParaRPr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conomic Impact of Coronavirus by Slidesgo">
  <a:themeElements>
    <a:clrScheme name="Simple Light">
      <a:dk1>
        <a:srgbClr val="FCFCFC"/>
      </a:dk1>
      <a:lt1>
        <a:srgbClr val="112349"/>
      </a:lt1>
      <a:dk2>
        <a:srgbClr val="253B61"/>
      </a:dk2>
      <a:lt2>
        <a:srgbClr val="EF4349"/>
      </a:lt2>
      <a:accent1>
        <a:srgbClr val="F3797E"/>
      </a:accent1>
      <a:accent2>
        <a:srgbClr val="FCFCFC"/>
      </a:accent2>
      <a:accent3>
        <a:srgbClr val="F3797E"/>
      </a:accent3>
      <a:accent4>
        <a:srgbClr val="EF4349"/>
      </a:accent4>
      <a:accent5>
        <a:srgbClr val="253B61"/>
      </a:accent5>
      <a:accent6>
        <a:srgbClr val="112349"/>
      </a:accent6>
      <a:hlink>
        <a:srgbClr val="FCFC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888</Words>
  <Application>Microsoft Office PowerPoint</Application>
  <PresentationFormat>On-screen Show (16:9)</PresentationFormat>
  <Paragraphs>126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Bebas Neue</vt:lpstr>
      <vt:lpstr>Fjalla One</vt:lpstr>
      <vt:lpstr>Josefin Sans</vt:lpstr>
      <vt:lpstr>Josefin Slab</vt:lpstr>
      <vt:lpstr>Spartan</vt:lpstr>
      <vt:lpstr>Spartan Thin</vt:lpstr>
      <vt:lpstr>Staatliches</vt:lpstr>
      <vt:lpstr>Economic Impact of Coronavirus by Slidesgo</vt:lpstr>
      <vt:lpstr>COVİD-19 VE İŞ SAĞLIĞI VE GÜVENLİĞİ HUKUKU </vt:lpstr>
      <vt:lpstr>PowerPoint Presentation</vt:lpstr>
      <vt:lpstr>İŞVERENLERİN YÜKÜMLÜLÜKLERİ</vt:lpstr>
      <vt:lpstr>İŞVERENLERİN YÜKÜMLÜLÜKLERİ</vt:lpstr>
      <vt:lpstr>PowerPoint Presentation</vt:lpstr>
      <vt:lpstr>PowerPoint Presentation</vt:lpstr>
      <vt:lpstr>—Kişisel Verileri Koruma Kurumu</vt:lpstr>
      <vt:lpstr>ÇALIŞMAKTAN KAÇINMA HAKKI</vt:lpstr>
      <vt:lpstr>ÇALIŞMAKTAN KAÇINMA HAKKI</vt:lpstr>
      <vt:lpstr>ÇALIŞMAKTAN KAÇINMA HAKKI</vt:lpstr>
      <vt:lpstr>ÇALIŞMAKTAN KAÇINMA HAKKI</vt:lpstr>
      <vt:lpstr>ÇALIŞANLARIN YÜKÜMLÜLÜKLERİ</vt:lpstr>
      <vt:lpstr>ÇALIŞANLARIN YÜKÜMLÜLÜKLERİ</vt:lpstr>
      <vt:lpstr>İŞÇİDE COVİD-19 POZİTİF ÇIKMASI</vt:lpstr>
      <vt:lpstr>COVİD-19 TANISI</vt:lpstr>
      <vt:lpstr>PowerPoint Presentation</vt:lpstr>
      <vt:lpstr>KARŞILAŞILABİLECEK DAVALAR</vt:lpstr>
      <vt:lpstr>KARŞILAŞILABİLECEK DAVALAR</vt:lpstr>
      <vt:lpstr>PowerPoint Presentation</vt:lpstr>
      <vt:lpstr>PowerPoint Presentation</vt:lpstr>
      <vt:lpstr>PowerPoint Presentation</vt:lpstr>
      <vt:lpstr>PowerPoint Presentation</vt:lpstr>
      <vt:lpstr>TEŞEKKÜRLER!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COVİD-19 VE İŞ SAĞLIĞI VE GÜVENLİĞİ HUKUKU </dc:title>
  <cp:lastModifiedBy>Halil Kale (NAZALI-TR)</cp:lastModifiedBy>
  <cp:revision>30</cp:revision>
  <dcterms:modified xsi:type="dcterms:W3CDTF">2020-04-23T10:46:35Z</dcterms:modified>
</cp:coreProperties>
</file>